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9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89" r:id="rId3"/>
    <p:sldId id="288" r:id="rId4"/>
    <p:sldId id="291" r:id="rId5"/>
    <p:sldId id="287" r:id="rId6"/>
    <p:sldId id="258" r:id="rId7"/>
    <p:sldId id="267" r:id="rId8"/>
    <p:sldId id="277" r:id="rId9"/>
    <p:sldId id="349" r:id="rId10"/>
    <p:sldId id="344" r:id="rId11"/>
    <p:sldId id="284" r:id="rId12"/>
    <p:sldId id="365" r:id="rId13"/>
    <p:sldId id="345" r:id="rId14"/>
    <p:sldId id="346" r:id="rId15"/>
    <p:sldId id="347" r:id="rId16"/>
    <p:sldId id="348" r:id="rId17"/>
    <p:sldId id="356" r:id="rId18"/>
    <p:sldId id="357" r:id="rId19"/>
    <p:sldId id="350" r:id="rId20"/>
    <p:sldId id="343" r:id="rId21"/>
    <p:sldId id="280" r:id="rId22"/>
    <p:sldId id="278" r:id="rId23"/>
    <p:sldId id="282" r:id="rId24"/>
    <p:sldId id="333" r:id="rId25"/>
    <p:sldId id="366" r:id="rId26"/>
    <p:sldId id="367" r:id="rId27"/>
    <p:sldId id="263" r:id="rId28"/>
    <p:sldId id="352" r:id="rId29"/>
    <p:sldId id="285" r:id="rId30"/>
    <p:sldId id="335" r:id="rId31"/>
    <p:sldId id="337" r:id="rId32"/>
    <p:sldId id="353" r:id="rId33"/>
    <p:sldId id="336" r:id="rId34"/>
    <p:sldId id="338" r:id="rId35"/>
    <p:sldId id="339" r:id="rId36"/>
    <p:sldId id="340" r:id="rId37"/>
    <p:sldId id="358" r:id="rId38"/>
    <p:sldId id="359" r:id="rId39"/>
    <p:sldId id="342" r:id="rId40"/>
    <p:sldId id="354" r:id="rId41"/>
    <p:sldId id="295" r:id="rId42"/>
    <p:sldId id="316" r:id="rId43"/>
    <p:sldId id="317" r:id="rId44"/>
    <p:sldId id="318" r:id="rId45"/>
    <p:sldId id="329" r:id="rId46"/>
    <p:sldId id="319" r:id="rId47"/>
    <p:sldId id="320" r:id="rId48"/>
    <p:sldId id="321" r:id="rId49"/>
    <p:sldId id="322" r:id="rId50"/>
    <p:sldId id="368" r:id="rId51"/>
    <p:sldId id="323" r:id="rId52"/>
    <p:sldId id="324" r:id="rId53"/>
    <p:sldId id="325" r:id="rId54"/>
    <p:sldId id="326" r:id="rId55"/>
    <p:sldId id="327" r:id="rId56"/>
    <p:sldId id="355" r:id="rId57"/>
    <p:sldId id="360" r:id="rId58"/>
    <p:sldId id="361" r:id="rId59"/>
    <p:sldId id="313" r:id="rId60"/>
    <p:sldId id="315" r:id="rId61"/>
    <p:sldId id="328" r:id="rId62"/>
    <p:sldId id="362" r:id="rId63"/>
    <p:sldId id="363" r:id="rId64"/>
    <p:sldId id="364" r:id="rId65"/>
    <p:sldId id="283" r:id="rId66"/>
    <p:sldId id="286" r:id="rId6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C85FF6D2-B903-470B-ACF7-1630A5004A93}">
          <p14:sldIdLst>
            <p14:sldId id="256"/>
            <p14:sldId id="289"/>
            <p14:sldId id="288"/>
            <p14:sldId id="291"/>
            <p14:sldId id="287"/>
            <p14:sldId id="258"/>
            <p14:sldId id="267"/>
            <p14:sldId id="277"/>
            <p14:sldId id="349"/>
            <p14:sldId id="344"/>
            <p14:sldId id="284"/>
            <p14:sldId id="365"/>
            <p14:sldId id="345"/>
            <p14:sldId id="346"/>
            <p14:sldId id="347"/>
            <p14:sldId id="348"/>
            <p14:sldId id="356"/>
            <p14:sldId id="357"/>
            <p14:sldId id="350"/>
            <p14:sldId id="343"/>
            <p14:sldId id="280"/>
            <p14:sldId id="278"/>
            <p14:sldId id="282"/>
            <p14:sldId id="333"/>
            <p14:sldId id="366"/>
            <p14:sldId id="367"/>
            <p14:sldId id="263"/>
            <p14:sldId id="352"/>
            <p14:sldId id="285"/>
            <p14:sldId id="335"/>
            <p14:sldId id="337"/>
            <p14:sldId id="353"/>
            <p14:sldId id="336"/>
            <p14:sldId id="338"/>
            <p14:sldId id="339"/>
            <p14:sldId id="340"/>
            <p14:sldId id="358"/>
            <p14:sldId id="359"/>
            <p14:sldId id="342"/>
            <p14:sldId id="354"/>
            <p14:sldId id="295"/>
            <p14:sldId id="316"/>
            <p14:sldId id="317"/>
            <p14:sldId id="318"/>
            <p14:sldId id="329"/>
            <p14:sldId id="319"/>
            <p14:sldId id="320"/>
            <p14:sldId id="321"/>
            <p14:sldId id="322"/>
            <p14:sldId id="368"/>
            <p14:sldId id="323"/>
            <p14:sldId id="324"/>
            <p14:sldId id="325"/>
            <p14:sldId id="326"/>
            <p14:sldId id="327"/>
            <p14:sldId id="355"/>
            <p14:sldId id="360"/>
            <p14:sldId id="361"/>
            <p14:sldId id="313"/>
            <p14:sldId id="315"/>
            <p14:sldId id="328"/>
            <p14:sldId id="362"/>
            <p14:sldId id="363"/>
            <p14:sldId id="364"/>
            <p14:sldId id="283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4D6D9-A15F-4B7E-8BA7-357174128BD8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B74B7-5A56-42AD-B141-5299E5213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00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34C0F-51E8-4C02-A057-6A1F86E7DF9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117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34C0F-51E8-4C02-A057-6A1F86E7DF9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117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26.08.2022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26.08.2022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26.08.2022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26.08.2022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26.08.2022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26.08.2022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26.08.2022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26.08.2022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26.08.2022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26.08.2022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26.08.2022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26.08.2022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7" Type="http://schemas.openxmlformats.org/officeDocument/2006/relationships/image" Target="../media/image1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11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s://kdf.mff.cuni.cz/relativita-stredoskolsky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ghtconnections.com/" TargetMode="Externa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Obecná teorie relativity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Matěj </a:t>
            </a:r>
            <a:r>
              <a:rPr lang="cs-CZ" dirty="0" err="1" smtClean="0"/>
              <a:t>Ryston</a:t>
            </a:r>
            <a:endParaRPr lang="cs-CZ" dirty="0" smtClean="0"/>
          </a:p>
          <a:p>
            <a:r>
              <a:rPr lang="cs-CZ" dirty="0" smtClean="0"/>
              <a:t>Katedra didaktiky fyziky, MFF 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192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Aktivity: Šestiúhelníky</a:t>
            </a:r>
            <a:endParaRPr lang="en-GB" dirty="0"/>
          </a:p>
        </p:txBody>
      </p:sp>
      <p:pic>
        <p:nvPicPr>
          <p:cNvPr id="2050" name="Picture 2" descr="C:\ownCloud\Konferenční příspěvky\GIREP 2019\fotky\IMG_07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fotbalovÃ½ mÃ­Ä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23" y="4455351"/>
            <a:ext cx="2067417" cy="200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ownCloud\Konferenční příspěvky\GIREP 2019\fotky\IMG_07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444" y="4455352"/>
            <a:ext cx="324036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43456" y="37890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Kladná křivost – model koule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2009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Aktivity: Šestiúhelníky</a:t>
            </a:r>
            <a:endParaRPr lang="en-GB" dirty="0"/>
          </a:p>
        </p:txBody>
      </p:sp>
      <p:sp>
        <p:nvSpPr>
          <p:cNvPr id="4" name="TextovéPole 3"/>
          <p:cNvSpPr txBox="1"/>
          <p:nvPr/>
        </p:nvSpPr>
        <p:spPr>
          <a:xfrm>
            <a:off x="443456" y="126876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Záporná křivost – model </a:t>
            </a:r>
            <a:r>
              <a:rPr lang="en-GB" sz="2400" dirty="0" smtClean="0"/>
              <a:t>h</a:t>
            </a:r>
            <a:r>
              <a:rPr lang="cs-CZ" sz="2400" dirty="0" smtClean="0"/>
              <a:t>y</a:t>
            </a:r>
            <a:r>
              <a:rPr lang="en-GB" sz="2400" dirty="0" err="1" smtClean="0"/>
              <a:t>perbolick</a:t>
            </a:r>
            <a:r>
              <a:rPr lang="cs-CZ" sz="2400" dirty="0" smtClean="0"/>
              <a:t>é</a:t>
            </a:r>
            <a:r>
              <a:rPr lang="en-GB" sz="2400" dirty="0" err="1" smtClean="0"/>
              <a:t>ho</a:t>
            </a:r>
            <a:r>
              <a:rPr lang="cs-CZ" sz="2400" dirty="0" smtClean="0"/>
              <a:t> paraboloidu:</a:t>
            </a:r>
            <a:endParaRPr lang="en-GB" sz="2400" dirty="0"/>
          </a:p>
        </p:txBody>
      </p:sp>
      <p:pic>
        <p:nvPicPr>
          <p:cNvPr id="5" name="Picture 6" descr="C:\ownCloud\Konferenční příspěvky\GIREP 2019\fotky\IMG_0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38042"/>
            <a:ext cx="3284720" cy="218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ownCloud\Konferenční příspěvky\GIREP 2019\fotky\IMG_07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38042"/>
            <a:ext cx="3312368" cy="22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43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Vnitřní vs. vnější křivost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84784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8487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Proč zakřivení a gravitace?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56792"/>
            <a:ext cx="7211144" cy="4525963"/>
          </a:xfrm>
        </p:spPr>
        <p:txBody>
          <a:bodyPr>
            <a:normAutofit/>
          </a:bodyPr>
          <a:lstStyle/>
          <a:p>
            <a:r>
              <a:rPr lang="cs-CZ" sz="2800" dirty="0" smtClean="0"/>
              <a:t>V prázdném prostoru bez gravitace (a vnějších sil) se vše pohybuje přímočaře</a:t>
            </a:r>
            <a:r>
              <a:rPr lang="en-GB" sz="2800" dirty="0" smtClean="0"/>
              <a:t>: </a:t>
            </a:r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20" y="2636912"/>
            <a:ext cx="4592718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8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/>
          </a:bodyPr>
          <a:lstStyle/>
          <a:p>
            <a:r>
              <a:rPr lang="cs-CZ" dirty="0"/>
              <a:t>Proč zakřivení a gravitace?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628800"/>
            <a:ext cx="7416824" cy="4525963"/>
          </a:xfrm>
        </p:spPr>
        <p:txBody>
          <a:bodyPr>
            <a:normAutofit/>
          </a:bodyPr>
          <a:lstStyle/>
          <a:p>
            <a:r>
              <a:rPr lang="cs-CZ" sz="2800" dirty="0" smtClean="0"/>
              <a:t>V přítomnosti gravitace jsou dráhy zakřivovány: </a:t>
            </a:r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20" y="2636912"/>
            <a:ext cx="4592718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/>
          </a:bodyPr>
          <a:lstStyle/>
          <a:p>
            <a:r>
              <a:rPr lang="cs-CZ" dirty="0"/>
              <a:t>Proč zakřivení a gravitace?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628800"/>
            <a:ext cx="7211144" cy="4525963"/>
          </a:xfrm>
        </p:spPr>
        <p:txBody>
          <a:bodyPr>
            <a:normAutofit/>
          </a:bodyPr>
          <a:lstStyle/>
          <a:p>
            <a:r>
              <a:rPr lang="cs-CZ" sz="2800" dirty="0" smtClean="0"/>
              <a:t>A nebo se vzdálenosti mezi dvěma volně padajícími tělesy, i když se z počátku zdají padat rovnoběžně, zmenšuje</a:t>
            </a:r>
            <a:r>
              <a:rPr lang="en-GB" sz="2800" dirty="0" smtClean="0"/>
              <a:t>: </a:t>
            </a:r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996951"/>
            <a:ext cx="137404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4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/>
          </a:bodyPr>
          <a:lstStyle/>
          <a:p>
            <a:r>
              <a:rPr lang="cs-CZ" dirty="0"/>
              <a:t>Proč zakřivení a gravitace?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628800"/>
            <a:ext cx="7211144" cy="4525963"/>
          </a:xfrm>
        </p:spPr>
        <p:txBody>
          <a:bodyPr>
            <a:normAutofit/>
          </a:bodyPr>
          <a:lstStyle/>
          <a:p>
            <a:r>
              <a:rPr lang="cs-CZ" sz="2800" dirty="0"/>
              <a:t>A nebo se vzdálenosti mezi dvěma volně padajícími tělesy, i když se z počátku zdají padat rovnoběžně, zmenšuje</a:t>
            </a:r>
            <a:r>
              <a:rPr lang="en-GB" sz="2800" dirty="0"/>
              <a:t>: </a:t>
            </a:r>
          </a:p>
          <a:p>
            <a:pPr marL="0" indent="0">
              <a:buNone/>
            </a:pPr>
            <a:endParaRPr lang="en-GB" sz="2800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996951"/>
            <a:ext cx="137404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2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zakřivení a gravitace?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dirty="0" smtClean="0"/>
                  <a:t>„Univerzalita“ gravitace:</a:t>
                </a:r>
                <a:endParaRPr lang="en-GB" dirty="0" smtClean="0"/>
              </a:p>
              <a:p>
                <a:r>
                  <a:rPr lang="en-GB" sz="2800" b="0" dirty="0"/>
                  <a:t>G</a:t>
                </a:r>
                <a:r>
                  <a:rPr lang="en-GB" sz="2800" b="0" dirty="0" smtClean="0"/>
                  <a:t>ravita</a:t>
                </a:r>
                <a:r>
                  <a:rPr lang="cs-CZ" sz="2800" dirty="0"/>
                  <a:t>č</a:t>
                </a:r>
                <a:r>
                  <a:rPr lang="cs-CZ" sz="2800" dirty="0" smtClean="0"/>
                  <a:t>ní síla: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cs-CZ" sz="2800" b="0" i="1" smtClean="0">
                            <a:latin typeface="Cambria Math"/>
                          </a:rPr>
                          <m:t>𝐺</m:t>
                        </m:r>
                      </m:sub>
                    </m:sSub>
                    <m:r>
                      <a:rPr lang="cs-CZ" sz="2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0" i="1" smtClean="0">
                            <a:latin typeface="Cambria Math"/>
                          </a:rPr>
                          <m:t>𝜅</m:t>
                        </m:r>
                        <m:r>
                          <a:rPr lang="cs-CZ" sz="2800" b="0" i="1" smtClean="0">
                            <a:latin typeface="Cambria Math"/>
                          </a:rPr>
                          <m:t>𝑚𝑀</m:t>
                        </m:r>
                      </m:num>
                      <m:den>
                        <m:sSup>
                          <m:sSup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800" b="0" i="1" smtClean="0">
                                <a:latin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en-GB" sz="2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cs-CZ" sz="2800" dirty="0" smtClean="0"/>
              </a:p>
              <a:p>
                <a:r>
                  <a:rPr lang="cs-CZ" sz="2800" dirty="0" smtClean="0"/>
                  <a:t>Pohybová rovnice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2800" b="0" i="0" smtClean="0">
                        <a:latin typeface="Cambria Math"/>
                      </a:rPr>
                      <m:t>F</m:t>
                    </m:r>
                    <m:r>
                      <a:rPr lang="cs-CZ" sz="2800" b="0" i="1" smtClean="0">
                        <a:latin typeface="Cambria Math"/>
                      </a:rPr>
                      <m:t>=</m:t>
                    </m:r>
                    <m:r>
                      <a:rPr lang="cs-CZ" sz="2800" b="0" i="1" smtClean="0">
                        <a:latin typeface="Cambria Math"/>
                      </a:rPr>
                      <m:t>𝑚𝑎</m:t>
                    </m:r>
                  </m:oMath>
                </a14:m>
                <a:endParaRPr lang="cs-CZ" sz="2800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cs-CZ" sz="2800" b="0" dirty="0" smtClean="0"/>
                  <a:t>         </a:t>
                </a:r>
                <a14:m>
                  <m:oMath xmlns:m="http://schemas.openxmlformats.org/officeDocument/2006/math">
                    <m:r>
                      <a:rPr lang="cs-CZ" sz="2800" b="0" i="1" smtClean="0">
                        <a:latin typeface="Cambria Math"/>
                      </a:rPr>
                      <m:t>𝑚𝑎</m:t>
                    </m:r>
                    <m:r>
                      <a:rPr lang="cs-CZ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0" i="1" smtClean="0">
                            <a:latin typeface="Cambria Math"/>
                          </a:rPr>
                          <m:t>𝜅</m:t>
                        </m:r>
                        <m:r>
                          <a:rPr lang="cs-CZ" sz="2800" i="1">
                            <a:latin typeface="Cambria Math"/>
                          </a:rPr>
                          <m:t>𝑚𝑀</m:t>
                        </m:r>
                      </m:num>
                      <m:den>
                        <m:sSup>
                          <m:sSupPr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800" i="1">
                                <a:latin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en-GB" sz="28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7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44824"/>
            <a:ext cx="2865368" cy="35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8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zakřivení a gravitace?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dirty="0" smtClean="0"/>
                  <a:t>„Univerzalita“ gravitace:</a:t>
                </a:r>
                <a:endParaRPr lang="en-GB" dirty="0" smtClean="0"/>
              </a:p>
              <a:p>
                <a:r>
                  <a:rPr lang="en-GB" sz="2800" b="0" dirty="0"/>
                  <a:t>G</a:t>
                </a:r>
                <a:r>
                  <a:rPr lang="en-GB" sz="2800" b="0" dirty="0" smtClean="0"/>
                  <a:t>ravita</a:t>
                </a:r>
                <a:r>
                  <a:rPr lang="cs-CZ" sz="2800" dirty="0"/>
                  <a:t>č</a:t>
                </a:r>
                <a:r>
                  <a:rPr lang="cs-CZ" sz="2800" dirty="0" smtClean="0"/>
                  <a:t>ní síla: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cs-CZ" sz="2800" b="0" i="1" smtClean="0">
                            <a:latin typeface="Cambria Math"/>
                          </a:rPr>
                          <m:t>𝐺</m:t>
                        </m:r>
                      </m:sub>
                    </m:sSub>
                    <m:r>
                      <a:rPr lang="cs-CZ" sz="2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/>
                          </a:rPr>
                          <m:t>𝜅</m:t>
                        </m:r>
                        <m:r>
                          <a:rPr lang="cs-CZ" sz="2800" b="0" i="1" smtClean="0">
                            <a:latin typeface="Cambria Math"/>
                          </a:rPr>
                          <m:t>𝑚𝑀</m:t>
                        </m:r>
                      </m:num>
                      <m:den>
                        <m:sSup>
                          <m:sSup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800" b="0" i="1" smtClean="0">
                                <a:latin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en-GB" sz="2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cs-CZ" sz="2800" dirty="0" smtClean="0"/>
              </a:p>
              <a:p>
                <a:r>
                  <a:rPr lang="cs-CZ" sz="2800" dirty="0" smtClean="0"/>
                  <a:t>Pohybová rovnice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2800" b="0" i="0" smtClean="0">
                        <a:latin typeface="Cambria Math"/>
                      </a:rPr>
                      <m:t>F</m:t>
                    </m:r>
                    <m:r>
                      <a:rPr lang="cs-CZ" sz="2800" b="0" i="1" smtClean="0">
                        <a:latin typeface="Cambria Math"/>
                      </a:rPr>
                      <m:t>=</m:t>
                    </m:r>
                    <m:r>
                      <a:rPr lang="cs-CZ" sz="2800" b="0" i="1" smtClean="0">
                        <a:latin typeface="Cambria Math"/>
                      </a:rPr>
                      <m:t>𝑚𝑎</m:t>
                    </m:r>
                  </m:oMath>
                </a14:m>
                <a:endParaRPr lang="cs-CZ" sz="2800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cs-CZ" sz="2800" b="0" dirty="0" smtClean="0"/>
                  <a:t>         </a:t>
                </a:r>
                <a14:m>
                  <m:oMath xmlns:m="http://schemas.openxmlformats.org/officeDocument/2006/math">
                    <m:r>
                      <a:rPr lang="cs-CZ" sz="2800" b="0" i="1" strike="sngStrike" smtClean="0">
                        <a:latin typeface="Cambria Math"/>
                      </a:rPr>
                      <m:t>𝑚</m:t>
                    </m:r>
                    <m:r>
                      <a:rPr lang="cs-CZ" sz="2800" b="0" i="1" smtClean="0">
                        <a:latin typeface="Cambria Math"/>
                      </a:rPr>
                      <m:t>𝑎</m:t>
                    </m:r>
                    <m:r>
                      <a:rPr lang="cs-CZ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/>
                          </a:rPr>
                          <m:t>𝜅</m:t>
                        </m:r>
                        <m:r>
                          <a:rPr lang="cs-CZ" sz="2800" i="1" strike="sngStrike">
                            <a:latin typeface="Cambria Math"/>
                          </a:rPr>
                          <m:t>𝑚</m:t>
                        </m:r>
                        <m:r>
                          <a:rPr lang="cs-CZ" sz="2800" i="1">
                            <a:latin typeface="Cambria Math"/>
                          </a:rPr>
                          <m:t>𝑀</m:t>
                        </m:r>
                      </m:num>
                      <m:den>
                        <m:sSup>
                          <m:sSupPr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800" i="1">
                                <a:latin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en-GB" sz="28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cs-CZ" sz="2800" dirty="0" smtClean="0"/>
                  <a:t> </a:t>
                </a:r>
                <a14:m>
                  <m:oMath xmlns:m="http://schemas.openxmlformats.org/officeDocument/2006/math">
                    <m:r>
                      <a:rPr lang="cs-CZ" sz="2800" i="1" dirty="0" smtClean="0">
                        <a:latin typeface="Cambria Math"/>
                        <a:ea typeface="Cambria Math"/>
                      </a:rPr>
                      <m:t>⇒</m:t>
                    </m:r>
                    <m:r>
                      <a:rPr lang="cs-CZ" sz="2800" b="0" i="1" dirty="0" smtClean="0">
                        <a:latin typeface="Cambria Math"/>
                        <a:ea typeface="Cambria Math"/>
                      </a:rPr>
                      <m:t>𝑎</m:t>
                    </m:r>
                    <m:r>
                      <a:rPr lang="cs-CZ" sz="2800" b="0" i="1" dirty="0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cs-CZ" sz="2800" b="0" i="1" dirty="0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GB" sz="2800" b="0" i="1" dirty="0" smtClean="0">
                            <a:latin typeface="Cambria Math"/>
                            <a:ea typeface="Cambria Math"/>
                          </a:rPr>
                          <m:t>𝜅</m:t>
                        </m:r>
                        <m:r>
                          <a:rPr lang="cs-CZ" sz="2800" b="0" i="1" dirty="0" smtClean="0">
                            <a:latin typeface="Cambria Math"/>
                            <a:ea typeface="Cambria Math"/>
                          </a:rPr>
                          <m:t>𝑀</m:t>
                        </m:r>
                      </m:num>
                      <m:den>
                        <m:sSup>
                          <m:sSupPr>
                            <m:ctrlPr>
                              <a:rPr lang="en-GB" sz="2800" b="0" i="1" dirty="0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cs-CZ" sz="2800" b="0" i="1" dirty="0" smtClean="0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en-GB" sz="2800" b="0" i="1" dirty="0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GB" sz="2800" dirty="0" smtClean="0"/>
              </a:p>
              <a:p>
                <a:pPr marL="0" indent="0">
                  <a:buNone/>
                </a:pPr>
                <a:r>
                  <a:rPr lang="en-GB" sz="2800" b="0" dirty="0" smtClean="0"/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GB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𝑺</m:t>
                        </m:r>
                      </m:sub>
                    </m:sSub>
                    <m:r>
                      <a:rPr lang="cs-CZ" sz="2800" i="1">
                        <a:latin typeface="Cambria Math"/>
                      </a:rPr>
                      <m:t>𝑎</m:t>
                    </m:r>
                    <m:r>
                      <a:rPr lang="cs-CZ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latin typeface="Cambria Math"/>
                          </a:rPr>
                          <m:t>𝜅</m:t>
                        </m:r>
                        <m:sSub>
                          <m:sSubPr>
                            <m:ctrlPr>
                              <a:rPr lang="en-GB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8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GB" sz="28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𝑮</m:t>
                            </m:r>
                          </m:sub>
                        </m:sSub>
                        <m:r>
                          <a:rPr lang="cs-CZ" sz="2800" i="1">
                            <a:latin typeface="Cambria Math"/>
                          </a:rPr>
                          <m:t>𝑀</m:t>
                        </m:r>
                      </m:num>
                      <m:den>
                        <m:sSup>
                          <m:sSupPr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2800" i="1">
                                <a:latin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en-GB" sz="28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GB" sz="2800" dirty="0" smtClean="0"/>
              </a:p>
              <a:p>
                <a:pPr marL="0" indent="0">
                  <a:buNone/>
                </a:pPr>
                <a:r>
                  <a:rPr lang="en-GB" sz="2800" b="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GB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𝑺</m:t>
                        </m:r>
                      </m:sub>
                    </m:sSub>
                    <m:r>
                      <a:rPr lang="en-GB" sz="28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GB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𝑮</m:t>
                        </m:r>
                      </m:sub>
                    </m:sSub>
                  </m:oMath>
                </a14:m>
                <a:r>
                  <a:rPr lang="en-GB" sz="2800" dirty="0" smtClean="0"/>
                  <a:t> ??</a:t>
                </a:r>
                <a:endParaRPr lang="en-GB" sz="28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7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44824"/>
            <a:ext cx="2865368" cy="35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39552" y="47667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Přítomnost gravitace zakřivuje trajektorie:</a:t>
            </a:r>
            <a:endParaRPr lang="en-GB" sz="2800" dirty="0" smtClean="0"/>
          </a:p>
        </p:txBody>
      </p:sp>
      <p:pic>
        <p:nvPicPr>
          <p:cNvPr id="6" name="Zástupný symbol pro obsah 3" descr="obr5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3661233"/>
            <a:ext cx="6950042" cy="175783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332435" y="3466032"/>
            <a:ext cx="2376264" cy="19717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bdélník 7"/>
          <p:cNvSpPr/>
          <p:nvPr/>
        </p:nvSpPr>
        <p:spPr>
          <a:xfrm>
            <a:off x="5652120" y="3471126"/>
            <a:ext cx="2376264" cy="19717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 descr="C:\ownCloud\Konferenční příspěvky\GIREP 2019\fotky\20190701_233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16628" y="3269"/>
            <a:ext cx="2448272" cy="435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33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7859712" cy="326544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44" y="1700808"/>
            <a:ext cx="8297011" cy="39604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84" y="2106552"/>
            <a:ext cx="8593337" cy="410846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98161"/>
            <a:ext cx="9144000" cy="43575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060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28" y="1923656"/>
            <a:ext cx="4407374" cy="293824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0" y="1916831"/>
            <a:ext cx="4417608" cy="2945073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99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Diagram vnoření (</a:t>
            </a:r>
            <a:r>
              <a:rPr lang="cs-CZ" dirty="0" err="1" smtClean="0"/>
              <a:t>embedding</a:t>
            </a:r>
            <a:r>
              <a:rPr lang="cs-CZ" dirty="0" smtClean="0"/>
              <a:t> diagram)</a:t>
            </a:r>
            <a:endParaRPr lang="cs-CZ" dirty="0"/>
          </a:p>
        </p:txBody>
      </p:sp>
      <p:pic>
        <p:nvPicPr>
          <p:cNvPr id="4" name="Zástupný symbol pro obsah 3" descr="embedd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1493154"/>
            <a:ext cx="7499350" cy="4709892"/>
          </a:xfrm>
        </p:spPr>
      </p:pic>
    </p:spTree>
    <p:extLst>
      <p:ext uri="{BB962C8B-B14F-4D97-AF65-F5344CB8AC3E}">
        <p14:creationId xmlns:p14="http://schemas.microsoft.com/office/powerpoint/2010/main" val="151226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 descr="diagram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1349896"/>
            <a:ext cx="4598620" cy="5112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4932040" y="2043262"/>
                <a:ext cx="1836721" cy="963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𝒅𝒔</m:t>
                      </m:r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𝒅𝒓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cs-CZ" i="1">
                                      <a:latin typeface="Cambria Math"/>
                                    </a:rPr>
                                    <m:t>𝜅</m:t>
                                  </m:r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𝑀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cs-CZ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2043262"/>
                <a:ext cx="1836721" cy="96302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5690260" y="4149080"/>
                <a:ext cx="2960361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𝑧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cs-CZ" b="0" i="1" smtClean="0">
                                  <a:latin typeface="Cambria Math"/>
                                </a:rPr>
                                <m:t>𝜅</m:t>
                              </m:r>
                              <m:r>
                                <a:rPr lang="en-GB" b="0" i="1" smtClean="0">
                                  <a:latin typeface="Cambria Math"/>
                                </a:rPr>
                                <m:t>𝑀𝑟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GB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/>
                                </a:rPr>
                                <m:t>16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𝜅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260" y="4149080"/>
                <a:ext cx="2960361" cy="9106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6084168" y="5504338"/>
                <a:ext cx="1810367" cy="407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cs-CZ" b="0" i="1" smtClean="0">
                              <a:latin typeface="Cambria Math"/>
                            </a:rPr>
                            <m:t>𝑎𝑥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−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𝑏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5504338"/>
                <a:ext cx="1810367" cy="407484"/>
              </a:xfrm>
              <a:prstGeom prst="rect">
                <a:avLst/>
              </a:prstGeom>
              <a:blipFill rotWithShape="1">
                <a:blip r:embed="rId6"/>
                <a:stretch>
                  <a:fillRect b="-119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39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obr2.pn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764704"/>
            <a:ext cx="7417443" cy="2611346"/>
          </a:xfrm>
          <a:prstGeom prst="rect">
            <a:avLst/>
          </a:prstGeom>
        </p:spPr>
      </p:pic>
      <p:pic>
        <p:nvPicPr>
          <p:cNvPr id="5" name="obrázek 1" descr="C:\Users\Matěj\Desktop\obr3.pn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592" y="3356992"/>
            <a:ext cx="6984776" cy="30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1043608" y="332656"/>
                <a:ext cx="2960361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𝑧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cs-CZ" b="0" i="1" smtClean="0">
                                  <a:latin typeface="Cambria Math"/>
                                </a:rPr>
                                <m:t>𝜅</m:t>
                              </m:r>
                              <m:r>
                                <a:rPr lang="en-GB" b="0" i="1" smtClean="0">
                                  <a:latin typeface="Cambria Math"/>
                                </a:rPr>
                                <m:t>𝑀𝑟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GB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/>
                                </a:rPr>
                                <m:t>16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𝜅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332656"/>
                <a:ext cx="2960361" cy="9106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ovéPole 1"/>
          <p:cNvSpPr txBox="1"/>
          <p:nvPr/>
        </p:nvSpPr>
        <p:spPr>
          <a:xfrm>
            <a:off x="4932040" y="332656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/>
              <a:t>Flamm</a:t>
            </a:r>
            <a:r>
              <a:rPr lang="cs-CZ" sz="2400" b="1" dirty="0" err="1" smtClean="0"/>
              <a:t>ův</a:t>
            </a:r>
            <a:r>
              <a:rPr lang="cs-CZ" sz="2400" b="1" dirty="0" smtClean="0"/>
              <a:t> paraboloid: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93178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1" descr="C:\Users\Matěj\Desktop\obr4-1.pn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91680" y="2077984"/>
            <a:ext cx="539566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213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Vnitřní řešení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32" y="1375391"/>
            <a:ext cx="6935168" cy="288647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1104416" y="5085184"/>
                <a:ext cx="1836721" cy="963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𝒅𝒔</m:t>
                      </m:r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𝒅𝒓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cs-CZ" i="1">
                                      <a:latin typeface="Cambria Math"/>
                                    </a:rPr>
                                    <m:t>𝜅</m:t>
                                  </m:r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𝑀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cs-CZ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416" y="5085184"/>
                <a:ext cx="1836721" cy="9630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4932040" y="5260296"/>
                <a:ext cx="3949927" cy="65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𝑧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−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4</m:t>
                          </m:r>
                          <m:sSubSup>
                            <m:sSub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  <m:sup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±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GB" i="1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  <m:sup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5260296"/>
                <a:ext cx="3949927" cy="6560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275856" y="5260296"/>
                <a:ext cx="1182760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1">
                              <a:latin typeface="Cambria Math"/>
                            </a:rPr>
                            <m:t>2</m:t>
                          </m:r>
                          <m:r>
                            <a:rPr lang="cs-CZ" i="1">
                              <a:latin typeface="Cambria Math"/>
                            </a:rPr>
                            <m:t>𝜅</m:t>
                          </m:r>
                          <m:r>
                            <a:rPr lang="cs-CZ" i="1">
                              <a:latin typeface="Cambria Math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5260296"/>
                <a:ext cx="1182760" cy="6127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bdélník 7"/>
          <p:cNvSpPr/>
          <p:nvPr/>
        </p:nvSpPr>
        <p:spPr>
          <a:xfrm>
            <a:off x="2941137" y="4797152"/>
            <a:ext cx="2564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/>
              <a:t>Schwarzschild</a:t>
            </a:r>
            <a:r>
              <a:rPr lang="cs-CZ" dirty="0" err="1"/>
              <a:t>ův</a:t>
            </a:r>
            <a:r>
              <a:rPr lang="cs-CZ" dirty="0"/>
              <a:t> poloměr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235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Zem</a:t>
                </a:r>
                <a:r>
                  <a:rPr lang="cs-CZ" dirty="0"/>
                  <a:t>ě …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cs-CZ" i="1">
                        <a:latin typeface="Cambria Math"/>
                      </a:rPr>
                      <m:t>=8,87 </m:t>
                    </m:r>
                    <m:r>
                      <m:rPr>
                        <m:sty m:val="p"/>
                      </m:rPr>
                      <a:rPr lang="cs-CZ">
                        <a:latin typeface="Cambria Math"/>
                      </a:rPr>
                      <m:t>mm</m:t>
                    </m:r>
                  </m:oMath>
                </a14:m>
                <a:endParaRPr lang="cs-CZ" dirty="0"/>
              </a:p>
              <a:p>
                <a:pPr marL="0" indent="0">
                  <a:buNone/>
                </a:pPr>
                <a:r>
                  <a:rPr lang="cs-CZ" dirty="0"/>
                  <a:t>Slunce …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cs-CZ" i="1">
                        <a:latin typeface="Cambria Math"/>
                      </a:rPr>
                      <m:t>=2,95 </m:t>
                    </m:r>
                    <m:r>
                      <m:rPr>
                        <m:sty m:val="p"/>
                      </m:rPr>
                      <a:rPr lang="cs-CZ">
                        <a:latin typeface="Cambria Math"/>
                      </a:rPr>
                      <m:t>km</m:t>
                    </m:r>
                  </m:oMath>
                </a14:m>
                <a:r>
                  <a:rPr lang="cs-CZ" dirty="0"/>
                  <a:t> </a:t>
                </a:r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1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537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28" y="1600200"/>
            <a:ext cx="6391343" cy="4525963"/>
          </a:xfrm>
        </p:spPr>
      </p:pic>
      <p:sp>
        <p:nvSpPr>
          <p:cNvPr id="5" name="TextovéPole 4"/>
          <p:cNvSpPr txBox="1"/>
          <p:nvPr/>
        </p:nvSpPr>
        <p:spPr>
          <a:xfrm>
            <a:off x="825296" y="602128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https://youtu.be/MTY1Kje0yLg?t=4m25s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189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320131"/>
            <a:ext cx="5486400" cy="3086100"/>
          </a:xfrm>
        </p:spPr>
      </p:pic>
    </p:spTree>
    <p:extLst>
      <p:ext uri="{BB962C8B-B14F-4D97-AF65-F5344CB8AC3E}">
        <p14:creationId xmlns:p14="http://schemas.microsoft.com/office/powerpoint/2010/main" val="371761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Zakřivení prostoru zakřivuje dráhu těles, co ale těleso původně v klidu, proč začne volně padat?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	Chybí zakřivení </a:t>
            </a:r>
            <a:r>
              <a:rPr lang="cs-CZ" b="1" dirty="0" smtClean="0"/>
              <a:t>času</a:t>
            </a:r>
            <a:r>
              <a:rPr lang="cs-CZ" dirty="0" smtClean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03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black hole shir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573016" cy="3573016"/>
          </a:xfrm>
          <a:prstGeom prst="rect">
            <a:avLst/>
          </a:prstGeom>
        </p:spPr>
      </p:pic>
      <p:pic>
        <p:nvPicPr>
          <p:cNvPr id="5" name="Obrázek 4" descr="black hole shir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3626" y="0"/>
            <a:ext cx="5600374" cy="4077072"/>
          </a:xfrm>
          <a:prstGeom prst="rect">
            <a:avLst/>
          </a:prstGeom>
        </p:spPr>
      </p:pic>
      <p:pic>
        <p:nvPicPr>
          <p:cNvPr id="6" name="Obrázek 5" descr="black hole shirt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318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9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„Zakřivení“ času – gravitační dilatace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ástupný symbol pro obsah 8"/>
              <p:cNvSpPr>
                <a:spLocks noGrp="1"/>
              </p:cNvSpPr>
              <p:nvPr>
                <p:ph sz="half" idx="1"/>
              </p:nvPr>
            </p:nvSpPr>
            <p:spPr>
              <a:ln>
                <a:noFill/>
              </a:ln>
            </p:spPr>
            <p:txBody>
              <a:bodyPr>
                <a:normAutofit/>
              </a:bodyPr>
              <a:lstStyle/>
              <a:p>
                <a:r>
                  <a:rPr lang="cs-CZ" sz="2400" dirty="0" smtClean="0"/>
                  <a:t>„V silnějším gravitačním poli plyne čas pomaleji.“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cs-CZ" sz="2400" b="0" i="0" smtClean="0">
                            <a:latin typeface="Cambria Math"/>
                          </a:rPr>
                          <m:t>Δ</m:t>
                        </m:r>
                        <m:r>
                          <a:rPr lang="cs-CZ" sz="2400" b="0" i="1" smtClean="0">
                            <a:latin typeface="Cambria Math"/>
                          </a:rPr>
                          <m:t>𝑡</m:t>
                        </m:r>
                        <m:r>
                          <a:rPr lang="cs-CZ" sz="2400" b="0" i="1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cs-CZ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cs-CZ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cs-CZ" sz="2400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cs-CZ" sz="2400" b="0" i="0" smtClean="0">
                            <a:latin typeface="Cambria Math"/>
                          </a:rPr>
                          <m:t>Δ</m:t>
                        </m:r>
                        <m:r>
                          <a:rPr lang="cs-CZ" sz="2400" b="0" i="1" smtClean="0">
                            <a:latin typeface="Cambria Math"/>
                          </a:rPr>
                          <m:t>𝑡</m:t>
                        </m:r>
                        <m:r>
                          <a:rPr lang="cs-CZ" sz="2400" b="0" i="1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cs-CZ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cs-CZ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cs-CZ" sz="2400" b="0" i="1" smtClean="0">
                            <a:latin typeface="Cambria Math"/>
                          </a:rPr>
                          <m:t>)</m:t>
                        </m:r>
                      </m:den>
                    </m:f>
                    <m:r>
                      <a:rPr lang="cs-CZ" sz="2400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cs-CZ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400" b="0" i="1" smtClean="0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cs-CZ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cs-CZ" sz="2400" b="0" i="1" smtClean="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cs-CZ" sz="2400" b="0" i="1" smtClean="0">
                                    <a:latin typeface="Cambria Math"/>
                                  </a:rPr>
                                  <m:t>𝜅</m:t>
                                </m:r>
                                <m:r>
                                  <a:rPr lang="cs-CZ" sz="2400" b="0" i="1" smtClean="0">
                                    <a:latin typeface="Cambria Math"/>
                                  </a:rPr>
                                  <m:t>𝑀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sz="24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4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GB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cs-CZ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400" b="0" i="1" smtClean="0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cs-CZ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cs-CZ" sz="2400" b="0" i="1" smtClean="0">
                                    <a:latin typeface="Cambria Math"/>
                                  </a:rPr>
                                  <m:t>𝜅</m:t>
                                </m:r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𝑀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4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4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GB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den>
                    </m:f>
                    <m:r>
                      <a:rPr lang="en-GB" sz="24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400" i="1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cs-CZ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400" b="0" i="1" smtClean="0">
                                        <a:latin typeface="Cambria Math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GB" sz="240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i="1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400" i="1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cs-CZ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400" i="1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cs-CZ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400" b="0" i="1" smtClean="0">
                                        <a:latin typeface="Cambria Math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GB" sz="24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400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den>
                    </m:f>
                  </m:oMath>
                </a14:m>
                <a:endParaRPr lang="en-GB" sz="2400" dirty="0" smtClean="0"/>
              </a:p>
            </p:txBody>
          </p:sp>
        </mc:Choice>
        <mc:Fallback xmlns="">
          <p:sp>
            <p:nvSpPr>
              <p:cNvPr id="9" name="Zástupný symbol pro obsah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961" t="-1078" r="-22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074399"/>
            <a:ext cx="2592288" cy="347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2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Experimenty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en-GB" dirty="0" smtClean="0"/>
              <a:t>Hafele a Keating </a:t>
            </a:r>
            <a:r>
              <a:rPr lang="cs-CZ" dirty="0" smtClean="0"/>
              <a:t>(1971)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Atomové hodiny na zemi a v letadlech</a:t>
            </a:r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 smtClean="0"/>
          </a:p>
        </p:txBody>
      </p:sp>
      <p:pic>
        <p:nvPicPr>
          <p:cNvPr id="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49162"/>
            <a:ext cx="3397873" cy="267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40" y="2713102"/>
            <a:ext cx="3635896" cy="2045192"/>
          </a:xfrm>
          <a:prstGeom prst="rect">
            <a:avLst/>
          </a:prstGeom>
        </p:spPr>
      </p:pic>
      <p:pic>
        <p:nvPicPr>
          <p:cNvPr id="8" name="Picture 4" descr="Image result for hafele kea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240" y="4533096"/>
            <a:ext cx="41910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38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Experimenty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925144"/>
              </a:xfrm>
            </p:spPr>
            <p:txBody>
              <a:bodyPr>
                <a:normAutofit/>
              </a:bodyPr>
              <a:lstStyle/>
              <a:p>
                <a:r>
                  <a:rPr lang="en-GB" dirty="0" err="1"/>
                  <a:t>Hafele</a:t>
                </a:r>
                <a:r>
                  <a:rPr lang="en-GB" dirty="0"/>
                  <a:t> a Keating </a:t>
                </a:r>
                <a:r>
                  <a:rPr lang="cs-CZ" dirty="0"/>
                  <a:t>(1971)</a:t>
                </a:r>
              </a:p>
              <a:p>
                <a:pPr marL="457200" lvl="1" indent="0">
                  <a:buNone/>
                </a:pPr>
                <a:endParaRPr lang="cs-CZ" dirty="0"/>
              </a:p>
              <a:p>
                <a:pPr lvl="1"/>
                <a:endParaRPr lang="cs-CZ" dirty="0" smtClean="0"/>
              </a:p>
              <a:p>
                <a:pPr lvl="1"/>
                <a:endParaRPr lang="cs-CZ" dirty="0"/>
              </a:p>
              <a:p>
                <a:pPr marL="457200" lvl="1" indent="0">
                  <a:buNone/>
                </a:pPr>
                <a:endParaRPr lang="cs-CZ" dirty="0"/>
              </a:p>
              <a:p>
                <a:pPr marL="457200" lvl="1" indent="0">
                  <a:buNone/>
                </a:pPr>
                <a:endParaRPr lang="cs-CZ" dirty="0" smtClean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cs-CZ" dirty="0" smtClean="0"/>
                  <a:t>Další zpřesňování:</a:t>
                </a:r>
              </a:p>
              <a:p>
                <a:pPr lvl="2"/>
                <a:r>
                  <a:rPr lang="cs-CZ" dirty="0" smtClean="0"/>
                  <a:t>2010 – atomové hodiny s přesností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/>
                          </a:rPr>
                          <m:t>−16</m:t>
                        </m:r>
                      </m:sup>
                    </m:sSup>
                  </m:oMath>
                </a14:m>
                <a:r>
                  <a:rPr lang="en-GB" dirty="0" smtClean="0"/>
                  <a:t> 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dirty="0" smtClean="0">
                        <a:latin typeface="Cambria Math"/>
                      </a:rPr>
                      <m:t>𝑣</m:t>
                    </m:r>
                    <m:r>
                      <a:rPr lang="en-GB" b="0" i="1" dirty="0" smtClean="0">
                        <a:latin typeface="Cambria Math"/>
                      </a:rPr>
                      <m:t>&lt;</m:t>
                    </m:r>
                    <m:r>
                      <a:rPr lang="cs-CZ" b="0" i="1" dirty="0" smtClean="0">
                        <a:latin typeface="Cambria Math"/>
                      </a:rPr>
                      <m:t>10</m:t>
                    </m:r>
                    <m:f>
                      <m:f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dirty="0" smtClean="0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cs-CZ" b="0" i="1" dirty="0" smtClean="0">
                            <a:latin typeface="Cambria Math"/>
                          </a:rPr>
                          <m:t>𝑠</m:t>
                        </m:r>
                      </m:den>
                    </m:f>
                    <m:r>
                      <a:rPr lang="en-GB" b="0" i="1" dirty="0" smtClean="0">
                        <a:latin typeface="Cambria Math"/>
                      </a:rPr>
                      <m:t>, </m:t>
                    </m:r>
                  </m:oMath>
                </a14:m>
                <a:r>
                  <a:rPr lang="cs-CZ" dirty="0" smtClean="0"/>
                  <a:t>relativní </a:t>
                </a:r>
                <a:r>
                  <a:rPr lang="en-GB" dirty="0" smtClean="0"/>
                  <a:t>v</a:t>
                </a:r>
                <a:r>
                  <a:rPr lang="cs-CZ" dirty="0" err="1" smtClean="0"/>
                  <a:t>ýška</a:t>
                </a:r>
                <a:r>
                  <a:rPr lang="cs-CZ" dirty="0" smtClean="0"/>
                  <a:t> 33 cm!</a:t>
                </a:r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925144"/>
              </a:xfrm>
              <a:blipFill rotWithShape="1">
                <a:blip r:embed="rId2"/>
                <a:stretch>
                  <a:fillRect l="-1630" t="-16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12" y="2420888"/>
            <a:ext cx="5105842" cy="17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5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371797"/>
                <a:ext cx="8229600" cy="5865515"/>
              </a:xfrm>
            </p:spPr>
            <p:txBody>
              <a:bodyPr>
                <a:normAutofit fontScale="92500"/>
              </a:bodyPr>
              <a:lstStyle/>
              <a:p>
                <a:r>
                  <a:rPr lang="cs-CZ" sz="2800" dirty="0" smtClean="0"/>
                  <a:t>Způsobení </a:t>
                </a:r>
                <a:r>
                  <a:rPr lang="cs-CZ" sz="2800" dirty="0"/>
                  <a:t>dilatace času: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cs-CZ" b="1" dirty="0"/>
                  <a:t>Speciální relativita </a:t>
                </a:r>
                <a:r>
                  <a:rPr lang="cs-CZ" dirty="0"/>
                  <a:t>– vzájemná rychlost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cs-CZ" b="1" dirty="0"/>
                  <a:t>Obecná relativita </a:t>
                </a:r>
                <a:r>
                  <a:rPr lang="cs-CZ" dirty="0" smtClean="0"/>
                  <a:t>–</a:t>
                </a:r>
                <a:r>
                  <a:rPr lang="en-GB" dirty="0" smtClean="0"/>
                  <a:t> </a:t>
                </a:r>
                <a:r>
                  <a:rPr lang="cs-CZ" dirty="0" smtClean="0"/>
                  <a:t>různě velké gravitační působení</a:t>
                </a:r>
              </a:p>
              <a:p>
                <a:r>
                  <a:rPr lang="cs-CZ" sz="2800" dirty="0" smtClean="0"/>
                  <a:t>Často oba jevy </a:t>
                </a:r>
                <a:r>
                  <a:rPr lang="cs-CZ" sz="2800" b="1" dirty="0" smtClean="0"/>
                  <a:t>najednou</a:t>
                </a:r>
                <a:r>
                  <a:rPr lang="cs-CZ" sz="2800" dirty="0" smtClean="0"/>
                  <a:t>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cs-CZ" sz="2400" dirty="0" smtClean="0"/>
                  <a:t>Např. satelit na kruhové oběžné dráze – různá gravitace a vzájemná rychlost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sz="2400" b="0" i="1" smtClean="0">
                            <a:latin typeface="Cambria Math"/>
                          </a:rPr>
                          <m:t>1−</m:t>
                        </m:r>
                        <m:f>
                          <m:fPr>
                            <m:ctrlPr>
                              <a:rPr lang="cs-CZ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cs-CZ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2400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cs-CZ" sz="2400" b="0" i="1" smtClean="0">
                                    <a:latin typeface="Cambria Math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cs-CZ" sz="2400" b="0" i="1" smtClean="0">
                                <a:latin typeface="Cambria Math"/>
                              </a:rPr>
                              <m:t>𝑟</m:t>
                            </m:r>
                          </m:den>
                        </m:f>
                      </m:e>
                    </m:rad>
                    <m:r>
                      <a:rPr lang="cs-CZ" sz="2400" b="0" i="1" smtClean="0">
                        <a:latin typeface="Cambria Math"/>
                      </a:rPr>
                      <m:t> </m:t>
                    </m:r>
                    <m:groupChr>
                      <m:groupChrPr>
                        <m:chr m:val="⇒"/>
                        <m:vertJc m:val="bot"/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/>
                    </m:groupChr>
                    <m:rad>
                      <m:radPr>
                        <m:degHide m:val="on"/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sz="2400" b="0" i="1" smtClean="0">
                            <a:latin typeface="Cambria Math"/>
                          </a:rPr>
                          <m:t>1−</m:t>
                        </m:r>
                        <m:f>
                          <m:fPr>
                            <m:ctrlPr>
                              <a:rPr lang="cs-CZ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cs-CZ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2400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cs-CZ" sz="2400" b="0" i="1" smtClean="0">
                                    <a:latin typeface="Cambria Math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cs-CZ" sz="2400" b="0" i="1" smtClean="0">
                                <a:latin typeface="Cambria Math"/>
                              </a:rPr>
                              <m:t>𝑟</m:t>
                            </m:r>
                          </m:den>
                        </m:f>
                        <m:r>
                          <a:rPr lang="cs-CZ" sz="2400" b="0" i="1" smtClean="0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cs-CZ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cs-CZ" sz="2400" b="0" i="1" smtClean="0">
                                    <a:latin typeface="Cambria Math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endParaRPr lang="en-GB" sz="2400" dirty="0" smtClean="0"/>
              </a:p>
              <a:p>
                <a:pPr lvl="1"/>
                <a:endParaRPr lang="en-GB" sz="2400" dirty="0"/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cs-CZ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600" b="0" i="1">
                            <a:latin typeface="Cambria Math"/>
                          </a:rPr>
                          <m:t>𝛥</m:t>
                        </m:r>
                        <m:sSub>
                          <m:sSubPr>
                            <m:ctrlPr>
                              <a:rPr lang="cs-CZ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600" b="0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cs-CZ" sz="26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cs-CZ" sz="2600" b="0" i="1">
                            <a:latin typeface="Cambria Math"/>
                          </a:rPr>
                          <m:t>𝛥</m:t>
                        </m:r>
                        <m:sSub>
                          <m:sSubPr>
                            <m:ctrlPr>
                              <a:rPr lang="cs-CZ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600" b="0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cs-CZ" sz="26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cs-CZ" sz="2600" b="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cs-CZ" sz="26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600" b="0" i="1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cs-CZ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6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600" b="0" i="1" smtClean="0">
                                        <a:latin typeface="Cambria Math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GB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cs-CZ" sz="26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cs-CZ" sz="2600" b="0" i="1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cs-CZ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GB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cs-CZ" sz="26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p>
                                  <m:sSupPr>
                                    <m:ctrlPr>
                                      <a:rPr lang="en-GB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cs-CZ" sz="26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600" b="0" i="1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GB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6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600" b="0" i="1" smtClean="0">
                                        <a:latin typeface="Cambria Math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GB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cs-CZ" sz="26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GB" sz="2600" b="0" i="1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GB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cs-CZ" sz="26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p>
                                  <m:sSupPr>
                                    <m:ctrlPr>
                                      <a:rPr lang="en-GB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den>
                    </m:f>
                  </m:oMath>
                </a14:m>
                <a:r>
                  <a:rPr lang="en-GB" sz="2600" dirty="0" smtClean="0"/>
                  <a:t>   </a:t>
                </a:r>
                <a:endParaRPr lang="cs-CZ" sz="26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371797"/>
                <a:ext cx="8229600" cy="5865515"/>
              </a:xfrm>
              <a:blipFill rotWithShape="1">
                <a:blip r:embed="rId2"/>
                <a:stretch>
                  <a:fillRect l="-1185" t="-8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4716016" y="3111062"/>
                <a:ext cx="3816424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b="0" i="1" smtClean="0">
                              <a:latin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b="0" i="1" smtClean="0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/>
                                        </a:rPr>
                                        <m:t>𝑠</m:t>
                                      </m:r>
                                    </m:sub>
                                    <m:sup/>
                                  </m:sSubSup>
                                </m:e>
                                <m:sup/>
                              </m:sSup>
                            </m:num>
                            <m:den>
                              <m:r>
                                <a:rPr lang="en-GB" b="0" i="1" smtClean="0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rad>
                      <m:r>
                        <a:rPr lang="en-GB" b="0" i="1" smtClean="0">
                          <a:latin typeface="Cambria Math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b="0" i="1" smtClean="0">
                              <a:latin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b="0" i="1" smtClean="0">
                              <a:latin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b="0" i="1" smtClean="0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r>
                            <a:rPr lang="en-GB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3111062"/>
                <a:ext cx="3816424" cy="92390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Přímá spojnice 5"/>
          <p:cNvCxnSpPr/>
          <p:nvPr/>
        </p:nvCxnSpPr>
        <p:spPr>
          <a:xfrm>
            <a:off x="4705063" y="2996952"/>
            <a:ext cx="4032448" cy="1296144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7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Globální navigace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4125547" cy="4899825"/>
          </a:xfrm>
        </p:spPr>
      </p:pic>
      <p:sp>
        <p:nvSpPr>
          <p:cNvPr id="3" name="TextovéPole 2"/>
          <p:cNvSpPr txBox="1"/>
          <p:nvPr/>
        </p:nvSpPr>
        <p:spPr>
          <a:xfrm>
            <a:off x="5076056" y="1871778"/>
            <a:ext cx="374441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Příklad: </a:t>
            </a:r>
            <a:endParaRPr lang="cs-CZ" dirty="0"/>
          </a:p>
          <a:p>
            <a:r>
              <a:rPr lang="cs-CZ" dirty="0"/>
              <a:t>Vypočítejte zpoždění atomových hodin v satelitu globální </a:t>
            </a:r>
            <a:r>
              <a:rPr lang="cs-CZ" dirty="0" smtClean="0"/>
              <a:t>navigace systému </a:t>
            </a:r>
            <a:r>
              <a:rPr lang="cs-CZ" dirty="0"/>
              <a:t>Galileo za jeden den oproti hodinám na rovníku povrchu Země. </a:t>
            </a:r>
          </a:p>
          <a:p>
            <a:endParaRPr lang="cs-CZ" dirty="0" smtClean="0"/>
          </a:p>
          <a:p>
            <a:endParaRPr lang="cs-CZ" dirty="0"/>
          </a:p>
          <a:p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53" y="3789040"/>
            <a:ext cx="3007621" cy="28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7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</a:t>
            </a:r>
            <a:r>
              <a:rPr lang="cs-CZ" dirty="0" err="1" smtClean="0"/>
              <a:t>říklad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988840"/>
                <a:ext cx="4038600" cy="413732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cs-CZ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cs-CZ" sz="2000" b="0" i="0" smtClean="0"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0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cs-CZ" sz="2000" b="0" i="0" smtClean="0"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0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cs-CZ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000" b="0" i="1" smtClean="0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cs-CZ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cs-CZ" sz="2000" b="0" i="1" smtClean="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cs-CZ" sz="2000" b="0" i="1" smtClean="0">
                                    <a:latin typeface="Cambria Math"/>
                                  </a:rPr>
                                  <m:t>𝜅</m:t>
                                </m:r>
                                <m:r>
                                  <a:rPr lang="cs-CZ" sz="2000" b="0" i="1" smtClean="0">
                                    <a:latin typeface="Cambria Math"/>
                                  </a:rPr>
                                  <m:t>𝑀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sz="20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cs-CZ" sz="2000" b="0" i="1" smtClean="0">
                                        <a:latin typeface="Cambria Math"/>
                                      </a:rPr>
                                      <m:t>𝐸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cs-CZ" sz="2000" b="0" i="1" smtClean="0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cs-CZ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cs-CZ" sz="2000" b="0" i="1" smtClean="0">
                                        <a:latin typeface="Cambria Math"/>
                                      </a:rPr>
                                      <m:t>𝐸</m:t>
                                    </m:r>
                                  </m:sub>
                                  <m:sup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p>
                                  <m:sSup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000" b="0" i="1" smtClean="0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000" b="0" i="1" smtClean="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cs-CZ" sz="2000" b="0" i="1" smtClean="0">
                                    <a:latin typeface="Cambria Math"/>
                                  </a:rPr>
                                  <m:t>𝜅</m:t>
                                </m:r>
                                <m:r>
                                  <a:rPr lang="en-GB" sz="2000" b="0" i="1" smtClean="0">
                                    <a:latin typeface="Cambria Math"/>
                                  </a:rPr>
                                  <m:t>𝑀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𝑆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GB" sz="2000" b="0" i="1" smtClean="0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𝑆</m:t>
                                    </m:r>
                                  </m:sub>
                                  <m:sup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p>
                                  <m:sSup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den>
                    </m:f>
                  </m:oMath>
                </a14:m>
                <a:endParaRPr lang="cs-CZ" sz="2000" dirty="0" smtClean="0"/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988840"/>
                <a:ext cx="4038600" cy="4137323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5062158" y="3501008"/>
                <a:ext cx="4038600" cy="413732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800" b="0" i="1" smtClean="0">
                            <a:latin typeface="Cambria Math"/>
                          </a:rPr>
                          <m:t>2</m:t>
                        </m:r>
                        <m:r>
                          <a:rPr lang="cs-CZ" sz="1800" b="0" i="1" smtClean="0">
                            <a:latin typeface="Cambria Math"/>
                          </a:rPr>
                          <m:t>𝜅</m:t>
                        </m:r>
                        <m:r>
                          <a:rPr lang="en-GB" sz="1800" b="0" i="1" smtClean="0">
                            <a:latin typeface="Cambria Math"/>
                          </a:rPr>
                          <m:t>𝑀</m:t>
                        </m:r>
                      </m:num>
                      <m:den>
                        <m:sSup>
                          <m:sSupPr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800" b="0" i="1" smtClean="0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GB" sz="1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GB" sz="1800" b="0" i="1" smtClean="0">
                        <a:latin typeface="Cambria Math"/>
                      </a:rPr>
                      <m:t>=8,95</m:t>
                    </m:r>
                    <m:r>
                      <a:rPr lang="en-GB" sz="1800" b="0" i="1" smtClean="0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GB" sz="1800" b="0" i="1" smtClean="0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m:rPr>
                        <m:sty m:val="p"/>
                      </m:rPr>
                      <a:rPr lang="en-GB" sz="1800" b="0" i="0" smtClean="0">
                        <a:latin typeface="Cambria Math"/>
                        <a:ea typeface="Cambria Math"/>
                      </a:rPr>
                      <m:t>m</m:t>
                    </m:r>
                  </m:oMath>
                </a14:m>
                <a:endParaRPr lang="en-GB" sz="1800" b="0" dirty="0" smtClean="0">
                  <a:ea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cs-CZ" sz="1800" b="0" i="1" smtClean="0">
                            <a:latin typeface="Cambria Math"/>
                          </a:rPr>
                          <m:t>𝐸</m:t>
                        </m:r>
                      </m:sub>
                    </m:sSub>
                    <m:r>
                      <a:rPr lang="en-GB" sz="1800" b="0" i="1" smtClean="0">
                        <a:latin typeface="Cambria Math"/>
                      </a:rPr>
                      <m:t>=6</m:t>
                    </m:r>
                    <m:r>
                      <a:rPr lang="cs-CZ" sz="1800" b="0" i="1" smtClean="0">
                        <a:latin typeface="Cambria Math"/>
                      </a:rPr>
                      <m:t> </m:t>
                    </m:r>
                    <m:r>
                      <a:rPr lang="en-GB" sz="1800" b="0" i="1" smtClean="0">
                        <a:latin typeface="Cambria Math"/>
                      </a:rPr>
                      <m:t>37</m:t>
                    </m:r>
                    <m:r>
                      <a:rPr lang="cs-CZ" sz="1800" b="0" i="1" smtClean="0">
                        <a:latin typeface="Cambria Math"/>
                      </a:rPr>
                      <m:t>8</m:t>
                    </m:r>
                    <m:r>
                      <a:rPr lang="en-GB" sz="1800" b="0" i="1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/>
                      </a:rPr>
                      <m:t>km</m:t>
                    </m:r>
                  </m:oMath>
                </a14:m>
                <a:endParaRPr lang="cs-CZ" sz="18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cs-CZ" sz="1800" b="0" i="1" smtClean="0">
                            <a:latin typeface="Cambria Math"/>
                          </a:rPr>
                          <m:t>𝐸</m:t>
                        </m:r>
                      </m:sub>
                    </m:sSub>
                    <m:r>
                      <a:rPr lang="cs-CZ" sz="18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cs-CZ" sz="1800" b="0" i="1" smtClean="0">
                            <a:latin typeface="Cambria Math"/>
                          </a:rPr>
                          <m:t>𝐸</m:t>
                        </m:r>
                      </m:sub>
                    </m:sSub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cs-CZ" sz="1800" b="0" i="1" smtClean="0">
                            <a:latin typeface="Cambria Math"/>
                          </a:rPr>
                          <m:t>𝐸</m:t>
                        </m:r>
                      </m:sub>
                    </m:sSub>
                    <m:r>
                      <a:rPr lang="cs-CZ" sz="1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800" b="0" i="1" smtClean="0">
                            <a:latin typeface="Cambria Math"/>
                          </a:rPr>
                          <m:t>2</m:t>
                        </m:r>
                        <m:r>
                          <a:rPr lang="cs-CZ" sz="1800" b="0" i="1" smtClean="0">
                            <a:latin typeface="Cambria Math"/>
                          </a:rPr>
                          <m:t>𝜋</m:t>
                        </m:r>
                        <m:sSub>
                          <m:sSubPr>
                            <m:ctrlPr>
                              <a:rPr lang="cs-CZ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800" b="0" i="1" smtClean="0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cs-CZ" sz="1800" b="0" i="1" smtClean="0"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  <m:r>
                          <a:rPr lang="cs-CZ" sz="1800" b="0" i="1" smtClean="0"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a:rPr lang="cs-CZ" sz="1800" b="0" i="1" smtClean="0">
                            <a:latin typeface="Cambria Math"/>
                          </a:rPr>
                          <m:t>𝑇</m:t>
                        </m:r>
                      </m:den>
                    </m:f>
                    <m:r>
                      <a:rPr lang="cs-CZ" sz="1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800" b="0" i="1" smtClean="0">
                            <a:latin typeface="Cambria Math"/>
                          </a:rPr>
                          <m:t>2</m:t>
                        </m:r>
                        <m:r>
                          <a:rPr lang="cs-CZ" sz="1800" b="0" i="1" smtClean="0">
                            <a:latin typeface="Cambria Math"/>
                          </a:rPr>
                          <m:t>𝜋</m:t>
                        </m:r>
                        <m:r>
                          <a:rPr lang="cs-CZ" sz="1800" b="0" i="1" smtClean="0">
                            <a:latin typeface="Cambria Math"/>
                          </a:rPr>
                          <m:t>6378∙</m:t>
                        </m:r>
                        <m:sSup>
                          <m:sSupPr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cs-CZ" sz="1800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GB" sz="18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GB" sz="1800" b="0" i="1" smtClean="0">
                            <a:latin typeface="Cambria Math"/>
                          </a:rPr>
                          <m:t>24∗3600</m:t>
                        </m:r>
                      </m:den>
                    </m:f>
                    <m:r>
                      <a:rPr lang="cs-CZ" sz="1800" b="0" i="1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cs-CZ" sz="1800" b="0" i="0" smtClean="0">
                        <a:latin typeface="Cambria Math"/>
                      </a:rPr>
                      <m:t>m</m:t>
                    </m:r>
                    <m:r>
                      <a:rPr lang="cs-CZ" sz="1800" b="0" i="0" smtClean="0"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cs-CZ" sz="1800" b="0" i="0" smtClean="0">
                        <a:latin typeface="Cambria Math"/>
                      </a:rPr>
                      <m:t>s</m:t>
                    </m:r>
                  </m:oMath>
                </a14:m>
                <a:endParaRPr lang="en-GB" sz="1800" dirty="0" smtClean="0"/>
              </a:p>
              <a:p>
                <a:pPr marL="0" indent="0">
                  <a:buNone/>
                </a:pPr>
                <a:r>
                  <a:rPr lang="en-GB" sz="1800" b="0" dirty="0" smtClean="0"/>
                  <a:t>          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800" b="0" i="1" smtClean="0">
                            <a:latin typeface="Cambria Math"/>
                          </a:rPr>
                          <m:t>=</m:t>
                        </m:r>
                      </m:e>
                    </m:acc>
                    <m:r>
                      <a:rPr lang="en-GB" sz="1800" b="0" i="1" smtClean="0">
                        <a:latin typeface="Cambria Math"/>
                      </a:rPr>
                      <m:t>463,8 </m:t>
                    </m:r>
                    <m:r>
                      <a:rPr lang="en-GB" sz="1800" b="0" i="1" smtClean="0">
                        <a:latin typeface="Cambria Math"/>
                      </a:rPr>
                      <m:t>𝑚</m:t>
                    </m:r>
                    <m:r>
                      <a:rPr lang="en-GB" sz="1800" b="0" i="1" smtClean="0">
                        <a:latin typeface="Cambria Math"/>
                      </a:rPr>
                      <m:t>/</m:t>
                    </m:r>
                    <m:r>
                      <a:rPr lang="en-GB" sz="1800" b="0" i="1" smtClean="0">
                        <a:latin typeface="Cambria Math"/>
                      </a:rPr>
                      <m:t>𝑠</m:t>
                    </m:r>
                  </m:oMath>
                </a14:m>
                <a:endParaRPr lang="en-GB" sz="1800" dirty="0" smtClean="0"/>
              </a:p>
            </p:txBody>
          </p:sp>
        </mc:Choice>
        <mc:Fallback xmlns="">
          <p:sp>
            <p:nvSpPr>
              <p:cNvPr id="5" name="Zástupný symbol pro obsah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062158" y="3501008"/>
                <a:ext cx="4038600" cy="4137323"/>
              </a:xfrm>
              <a:blipFill rotWithShape="1">
                <a:blip r:embed="rId3"/>
                <a:stretch>
                  <a:fillRect l="-9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57484"/>
            <a:ext cx="2678194" cy="256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1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40767"/>
            <a:ext cx="5054151" cy="50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5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</a:t>
            </a:r>
            <a:r>
              <a:rPr lang="cs-CZ" dirty="0" err="1" smtClean="0"/>
              <a:t>říklad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988840"/>
                <a:ext cx="4038600" cy="413732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cs-CZ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cs-CZ" sz="2000" b="0" i="0" smtClean="0"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0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cs-CZ" sz="2000" b="0" i="0" smtClean="0"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0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cs-CZ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000" b="0" i="1" smtClean="0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cs-CZ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cs-CZ" sz="2000" b="0" i="1" smtClean="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cs-CZ" sz="2000" b="0" i="1" smtClean="0">
                                    <a:latin typeface="Cambria Math"/>
                                  </a:rPr>
                                  <m:t>𝜅</m:t>
                                </m:r>
                                <m:r>
                                  <a:rPr lang="cs-CZ" sz="2000" b="0" i="1" smtClean="0">
                                    <a:latin typeface="Cambria Math"/>
                                  </a:rPr>
                                  <m:t>𝑀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sz="20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cs-CZ" sz="2000" b="0" i="1" smtClean="0">
                                        <a:latin typeface="Cambria Math"/>
                                      </a:rPr>
                                      <m:t>𝐸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cs-CZ" sz="2000" b="0" i="1" smtClean="0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cs-CZ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cs-CZ" sz="2000" b="0" i="1" smtClean="0">
                                        <a:latin typeface="Cambria Math"/>
                                      </a:rPr>
                                      <m:t>𝐸</m:t>
                                    </m:r>
                                  </m:sub>
                                  <m:sup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p>
                                  <m:sSup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000" b="0" i="1" smtClean="0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000" b="0" i="1" smtClean="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cs-CZ" sz="2000" b="0" i="1" smtClean="0">
                                    <a:latin typeface="Cambria Math"/>
                                  </a:rPr>
                                  <m:t>𝜅</m:t>
                                </m:r>
                                <m:r>
                                  <a:rPr lang="en-GB" sz="2000" b="0" i="1" smtClean="0">
                                    <a:latin typeface="Cambria Math"/>
                                  </a:rPr>
                                  <m:t>𝑀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𝑆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GB" sz="2000" b="0" i="1" smtClean="0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𝑆</m:t>
                                    </m:r>
                                  </m:sub>
                                  <m:sup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p>
                                  <m:sSup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den>
                    </m:f>
                  </m:oMath>
                </a14:m>
                <a:endParaRPr lang="cs-CZ" sz="2000" dirty="0" smtClean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  <m:r>
                          <a:rPr lang="en-GB" sz="2000" b="0" i="1" smtClean="0">
                            <a:latin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en-GB" sz="2000" i="1">
                        <a:latin typeface="Cambria Math"/>
                      </a:rPr>
                      <m:t>=</m:t>
                    </m:r>
                    <m:r>
                      <a:rPr lang="cs-CZ" sz="2000" b="0" i="1" smtClean="0">
                        <a:latin typeface="Cambria Math"/>
                      </a:rPr>
                      <m:t>1−</m:t>
                    </m:r>
                    <m:f>
                      <m:f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cs-CZ" sz="2000"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cs-CZ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000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cs-CZ" sz="2000"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cs-CZ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000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cs-CZ" sz="2000" i="1"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</m:den>
                    </m:f>
                    <m:acc>
                      <m:accPr>
                        <m:chr m:val="̇"/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smtClean="0">
                            <a:latin typeface="Cambria Math"/>
                          </a:rPr>
                          <m:t>=</m:t>
                        </m:r>
                      </m:e>
                    </m:acc>
                    <m:r>
                      <a:rPr lang="cs-CZ" sz="2000" b="0" i="1" smtClean="0">
                        <a:latin typeface="Cambria Math"/>
                      </a:rPr>
                      <m:t>4,76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cs-CZ" sz="20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−10</m:t>
                        </m:r>
                      </m:sup>
                    </m:sSup>
                  </m:oMath>
                </a14:m>
                <a:endParaRPr lang="en-GB" sz="2000" dirty="0" smtClean="0"/>
              </a:p>
              <a:p>
                <a:r>
                  <a:rPr lang="en-GB" sz="2000" dirty="0" err="1" smtClean="0"/>
                  <a:t>Za</a:t>
                </a:r>
                <a:r>
                  <a:rPr lang="en-GB" sz="2000" dirty="0" smtClean="0"/>
                  <a:t> </a:t>
                </a:r>
                <a:r>
                  <a:rPr lang="cs-CZ" sz="2000" dirty="0" smtClean="0"/>
                  <a:t>24 hodin: </a:t>
                </a:r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/>
                      </a:rPr>
                      <m:t>4</m:t>
                    </m:r>
                    <m:r>
                      <a:rPr lang="en-GB" sz="2000" b="0" i="1" smtClean="0">
                        <a:latin typeface="Cambria Math"/>
                      </a:rPr>
                      <m:t>1,1 </m:t>
                    </m:r>
                  </m:oMath>
                </a14:m>
                <a:r>
                  <a:rPr lang="cs-CZ" sz="2000" b="0" i="0" dirty="0" smtClean="0">
                    <a:latin typeface="+mj-lt"/>
                  </a:rPr>
                  <a:t>μ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/>
                      </a:rPr>
                      <m:t>s</m:t>
                    </m:r>
                  </m:oMath>
                </a14:m>
                <a:r>
                  <a:rPr lang="en-GB" sz="2000" dirty="0" smtClean="0"/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/>
                      </a:rPr>
                      <m:t>Δ</m:t>
                    </m:r>
                    <m:r>
                      <a:rPr lang="en-GB" sz="2000" b="0" i="1" smtClean="0">
                        <a:latin typeface="Cambria Math"/>
                      </a:rPr>
                      <m:t>𝑠</m:t>
                    </m:r>
                    <m:r>
                      <a:rPr lang="en-GB" sz="2000" b="0" i="1" smtClean="0">
                        <a:latin typeface="Cambria Math"/>
                      </a:rPr>
                      <m:t>=</m:t>
                    </m:r>
                    <m:r>
                      <a:rPr lang="en-GB" sz="2000" b="0" i="1" smtClean="0">
                        <a:latin typeface="Cambria Math"/>
                      </a:rPr>
                      <m:t>𝑐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/>
                      </a:rPr>
                      <m:t>Δ</m:t>
                    </m:r>
                    <m:r>
                      <a:rPr lang="en-GB" sz="2000" b="0" i="1" smtClean="0">
                        <a:latin typeface="Cambria Math"/>
                      </a:rPr>
                      <m:t>𝑡</m:t>
                    </m:r>
                    <m:r>
                      <a:rPr lang="en-GB" sz="2000" b="0" i="1" smtClean="0">
                        <a:latin typeface="Cambria Math"/>
                      </a:rPr>
                      <m:t>=12 326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/>
                      </a:rPr>
                      <m:t>m</m:t>
                    </m:r>
                  </m:oMath>
                </a14:m>
                <a:r>
                  <a:rPr lang="en-GB" sz="2000" dirty="0" smtClean="0"/>
                  <a:t> !</a:t>
                </a:r>
                <a:endParaRPr lang="cs-CZ" sz="2000" dirty="0" smtClean="0"/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988840"/>
                <a:ext cx="4038600" cy="4137323"/>
              </a:xfrm>
              <a:blipFill rotWithShape="1">
                <a:blip r:embed="rId2"/>
                <a:stretch>
                  <a:fillRect l="-1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5062158" y="3501008"/>
                <a:ext cx="4038600" cy="413732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800" b="0" i="1" smtClean="0">
                            <a:latin typeface="Cambria Math"/>
                          </a:rPr>
                          <m:t>2</m:t>
                        </m:r>
                        <m:r>
                          <a:rPr lang="cs-CZ" sz="1800" b="0" i="1" smtClean="0">
                            <a:latin typeface="Cambria Math"/>
                          </a:rPr>
                          <m:t>𝜅</m:t>
                        </m:r>
                        <m:r>
                          <a:rPr lang="en-GB" sz="1800" b="0" i="1" smtClean="0">
                            <a:latin typeface="Cambria Math"/>
                          </a:rPr>
                          <m:t>𝑀</m:t>
                        </m:r>
                      </m:num>
                      <m:den>
                        <m:sSup>
                          <m:sSupPr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800" b="0" i="1" smtClean="0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GB" sz="1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GB" sz="1800" b="0" i="1" smtClean="0">
                        <a:latin typeface="Cambria Math"/>
                      </a:rPr>
                      <m:t>=8,95</m:t>
                    </m:r>
                    <m:r>
                      <a:rPr lang="en-GB" sz="1800" b="0" i="1" smtClean="0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GB" sz="1800" b="0" i="1" smtClean="0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m:rPr>
                        <m:sty m:val="p"/>
                      </m:rPr>
                      <a:rPr lang="en-GB" sz="1800" b="0" i="0" smtClean="0">
                        <a:latin typeface="Cambria Math"/>
                        <a:ea typeface="Cambria Math"/>
                      </a:rPr>
                      <m:t>m</m:t>
                    </m:r>
                  </m:oMath>
                </a14:m>
                <a:endParaRPr lang="en-GB" sz="1800" b="0" dirty="0" smtClean="0">
                  <a:ea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cs-CZ" sz="1800" b="0" i="1" smtClean="0">
                            <a:latin typeface="Cambria Math"/>
                          </a:rPr>
                          <m:t>𝐸</m:t>
                        </m:r>
                      </m:sub>
                    </m:sSub>
                    <m:r>
                      <a:rPr lang="en-GB" sz="1800" b="0" i="1" smtClean="0">
                        <a:latin typeface="Cambria Math"/>
                      </a:rPr>
                      <m:t>=6</m:t>
                    </m:r>
                    <m:r>
                      <a:rPr lang="cs-CZ" sz="1800" b="0" i="1" smtClean="0">
                        <a:latin typeface="Cambria Math"/>
                      </a:rPr>
                      <m:t> </m:t>
                    </m:r>
                    <m:r>
                      <a:rPr lang="en-GB" sz="1800" b="0" i="1" smtClean="0">
                        <a:latin typeface="Cambria Math"/>
                      </a:rPr>
                      <m:t>37</m:t>
                    </m:r>
                    <m:r>
                      <a:rPr lang="cs-CZ" sz="1800" b="0" i="1" smtClean="0">
                        <a:latin typeface="Cambria Math"/>
                      </a:rPr>
                      <m:t>8</m:t>
                    </m:r>
                    <m:r>
                      <a:rPr lang="en-GB" sz="1800" b="0" i="1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/>
                      </a:rPr>
                      <m:t>km</m:t>
                    </m:r>
                  </m:oMath>
                </a14:m>
                <a:endParaRPr lang="cs-CZ" sz="18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cs-CZ" sz="1800" b="0" i="1" smtClean="0">
                            <a:latin typeface="Cambria Math"/>
                          </a:rPr>
                          <m:t>𝐸</m:t>
                        </m:r>
                      </m:sub>
                    </m:sSub>
                    <m:r>
                      <a:rPr lang="cs-CZ" sz="18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cs-CZ" sz="1800" b="0" i="1" smtClean="0">
                            <a:latin typeface="Cambria Math"/>
                          </a:rPr>
                          <m:t>𝐸</m:t>
                        </m:r>
                      </m:sub>
                    </m:sSub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cs-CZ" sz="1800" b="0" i="1" smtClean="0">
                            <a:latin typeface="Cambria Math"/>
                          </a:rPr>
                          <m:t>𝐸</m:t>
                        </m:r>
                      </m:sub>
                    </m:sSub>
                    <m:r>
                      <a:rPr lang="cs-CZ" sz="1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800" b="0" i="1" smtClean="0">
                            <a:latin typeface="Cambria Math"/>
                          </a:rPr>
                          <m:t>2</m:t>
                        </m:r>
                        <m:r>
                          <a:rPr lang="cs-CZ" sz="1800" b="0" i="1" smtClean="0">
                            <a:latin typeface="Cambria Math"/>
                          </a:rPr>
                          <m:t>𝜋</m:t>
                        </m:r>
                        <m:sSub>
                          <m:sSubPr>
                            <m:ctrlPr>
                              <a:rPr lang="cs-CZ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800" b="0" i="1" smtClean="0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cs-CZ" sz="1800" b="0" i="1" smtClean="0"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  <m:r>
                          <a:rPr lang="cs-CZ" sz="1800" b="0" i="1" smtClean="0"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a:rPr lang="cs-CZ" sz="1800" b="0" i="1" smtClean="0">
                            <a:latin typeface="Cambria Math"/>
                          </a:rPr>
                          <m:t>𝑇</m:t>
                        </m:r>
                      </m:den>
                    </m:f>
                    <m:r>
                      <a:rPr lang="cs-CZ" sz="1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800" b="0" i="1" smtClean="0">
                            <a:latin typeface="Cambria Math"/>
                          </a:rPr>
                          <m:t>2</m:t>
                        </m:r>
                        <m:r>
                          <a:rPr lang="cs-CZ" sz="1800" b="0" i="1" smtClean="0">
                            <a:latin typeface="Cambria Math"/>
                          </a:rPr>
                          <m:t>𝜋</m:t>
                        </m:r>
                        <m:r>
                          <a:rPr lang="cs-CZ" sz="1800" b="0" i="1" smtClean="0">
                            <a:latin typeface="Cambria Math"/>
                          </a:rPr>
                          <m:t>6378∙</m:t>
                        </m:r>
                        <m:sSup>
                          <m:sSupPr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cs-CZ" sz="1800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GB" sz="18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GB" sz="1800" b="0" i="1" smtClean="0">
                            <a:latin typeface="Cambria Math"/>
                          </a:rPr>
                          <m:t>24∗3600</m:t>
                        </m:r>
                      </m:den>
                    </m:f>
                    <m:r>
                      <a:rPr lang="cs-CZ" sz="1800" b="0" i="1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cs-CZ" sz="1800" b="0" i="0" smtClean="0">
                        <a:latin typeface="Cambria Math"/>
                      </a:rPr>
                      <m:t>m</m:t>
                    </m:r>
                    <m:r>
                      <a:rPr lang="cs-CZ" sz="1800" b="0" i="0" smtClean="0"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cs-CZ" sz="1800" b="0" i="0" smtClean="0">
                        <a:latin typeface="Cambria Math"/>
                      </a:rPr>
                      <m:t>s</m:t>
                    </m:r>
                  </m:oMath>
                </a14:m>
                <a:endParaRPr lang="en-GB" sz="1800" dirty="0" smtClean="0"/>
              </a:p>
              <a:p>
                <a:pPr marL="0" indent="0">
                  <a:buNone/>
                </a:pPr>
                <a:r>
                  <a:rPr lang="en-GB" sz="1800" b="0" dirty="0" smtClean="0"/>
                  <a:t>          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800" b="0" i="1" smtClean="0">
                            <a:latin typeface="Cambria Math"/>
                          </a:rPr>
                          <m:t>=</m:t>
                        </m:r>
                      </m:e>
                    </m:acc>
                    <m:r>
                      <a:rPr lang="en-GB" sz="1800" b="0" i="1" smtClean="0">
                        <a:latin typeface="Cambria Math"/>
                      </a:rPr>
                      <m:t>463,8 </m:t>
                    </m:r>
                    <m:r>
                      <a:rPr lang="en-GB" sz="1800" b="0" i="1" smtClean="0">
                        <a:latin typeface="Cambria Math"/>
                      </a:rPr>
                      <m:t>𝑚</m:t>
                    </m:r>
                    <m:r>
                      <a:rPr lang="en-GB" sz="1800" b="0" i="1" smtClean="0">
                        <a:latin typeface="Cambria Math"/>
                      </a:rPr>
                      <m:t>/</m:t>
                    </m:r>
                    <m:r>
                      <a:rPr lang="en-GB" sz="1800" b="0" i="1" smtClean="0">
                        <a:latin typeface="Cambria Math"/>
                      </a:rPr>
                      <m:t>𝑠</m:t>
                    </m:r>
                  </m:oMath>
                </a14:m>
                <a:endParaRPr lang="en-GB" sz="18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GB" sz="1800" b="0" i="1" smtClean="0">
                            <a:latin typeface="Cambria Math"/>
                          </a:rPr>
                          <m:t>𝑆</m:t>
                        </m:r>
                      </m:sub>
                    </m:sSub>
                    <m:r>
                      <a:rPr lang="en-GB" sz="1800" b="0" i="1" smtClean="0">
                        <a:latin typeface="Cambria Math"/>
                      </a:rPr>
                      <m:t>=14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/>
                      </a:rPr>
                      <m:t>hod</m:t>
                    </m:r>
                    <m:r>
                      <a:rPr lang="cs-CZ" sz="1800" b="0" i="0" smtClean="0">
                        <a:latin typeface="Cambria Math"/>
                      </a:rPr>
                      <m:t> </m:t>
                    </m:r>
                    <m:groupChr>
                      <m:groupChrPr>
                        <m:chr m:val="⇒"/>
                        <m:vertJc m:val="bot"/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/>
                    </m:groupChr>
                    <m:r>
                      <a:rPr lang="cs-CZ" sz="1800" b="0" i="1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cs-CZ" sz="1800" b="0" i="1" smtClean="0">
                            <a:latin typeface="Cambria Math"/>
                          </a:rPr>
                          <m:t>𝑆</m:t>
                        </m:r>
                      </m:sub>
                    </m:sSub>
                    <m:r>
                      <a:rPr lang="cs-CZ" sz="1800" b="0" i="1" smtClean="0">
                        <a:latin typeface="Cambria Math"/>
                      </a:rPr>
                      <m:t>=</m:t>
                    </m:r>
                    <m:r>
                      <a:rPr lang="cs-CZ" sz="1800" i="1" dirty="0" smtClean="0">
                        <a:latin typeface="Cambria Math"/>
                      </a:rPr>
                      <m:t>29 483,7 </m:t>
                    </m:r>
                  </m:oMath>
                </a14:m>
                <a:r>
                  <a:rPr lang="cs-CZ" sz="1800" dirty="0" smtClean="0"/>
                  <a:t>km</a:t>
                </a:r>
              </a:p>
              <a:p>
                <a:pPr marL="0" indent="0">
                  <a:buNone/>
                </a:pPr>
                <a:r>
                  <a:rPr lang="cs-CZ" sz="1800" dirty="0" smtClean="0"/>
                  <a:t>      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cs-CZ" sz="1800" b="0" i="1" smtClean="0">
                            <a:latin typeface="Cambria Math"/>
                          </a:rPr>
                          <m:t>𝑆</m:t>
                        </m:r>
                      </m:sub>
                    </m:sSub>
                    <m:r>
                      <a:rPr lang="cs-CZ" sz="1800" b="0" i="1" smtClean="0">
                        <a:latin typeface="Cambria Math"/>
                      </a:rPr>
                      <m:t>=3 675,6 </m:t>
                    </m:r>
                    <m:r>
                      <m:rPr>
                        <m:sty m:val="p"/>
                      </m:rPr>
                      <a:rPr lang="cs-CZ" sz="1800" b="0" i="0" smtClean="0">
                        <a:latin typeface="Cambria Math"/>
                      </a:rPr>
                      <m:t>m</m:t>
                    </m:r>
                    <m:r>
                      <a:rPr lang="cs-CZ" sz="1800" b="0" i="0" smtClean="0"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cs-CZ" sz="1800" b="0" i="0" smtClean="0">
                        <a:latin typeface="Cambria Math"/>
                      </a:rPr>
                      <m:t>s</m:t>
                    </m:r>
                  </m:oMath>
                </a14:m>
                <a:endParaRPr lang="cs-CZ" sz="1800" dirty="0"/>
              </a:p>
            </p:txBody>
          </p:sp>
        </mc:Choice>
        <mc:Fallback xmlns="">
          <p:sp>
            <p:nvSpPr>
              <p:cNvPr id="5" name="Zástupný symbol pro obsah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062158" y="3501008"/>
                <a:ext cx="4038600" cy="4137323"/>
              </a:xfrm>
              <a:blipFill rotWithShape="1">
                <a:blip r:embed="rId3"/>
                <a:stretch>
                  <a:fillRect l="-9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57484"/>
            <a:ext cx="2678194" cy="256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0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Reálná relativistická dvojčata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Mark </a:t>
            </a:r>
            <a:r>
              <a:rPr lang="cs-CZ" dirty="0" err="1" smtClean="0"/>
              <a:t>Kelly</a:t>
            </a:r>
            <a:r>
              <a:rPr lang="cs-CZ" dirty="0" smtClean="0"/>
              <a:t>, </a:t>
            </a:r>
            <a:r>
              <a:rPr lang="cs-CZ" dirty="0" err="1" smtClean="0"/>
              <a:t>Scott</a:t>
            </a:r>
            <a:r>
              <a:rPr lang="cs-CZ" dirty="0" smtClean="0"/>
              <a:t> </a:t>
            </a:r>
            <a:r>
              <a:rPr lang="cs-CZ" dirty="0" err="1" smtClean="0"/>
              <a:t>Kelly</a:t>
            </a:r>
            <a:r>
              <a:rPr lang="cs-CZ" dirty="0" smtClean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Jednovaječná dvojčata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r>
              <a:rPr lang="cs-CZ" sz="2400" dirty="0" smtClean="0"/>
              <a:t>Kombinace obou dilatací</a:t>
            </a:r>
          </a:p>
          <a:p>
            <a:r>
              <a:rPr lang="cs-CZ" sz="2400" dirty="0" smtClean="0"/>
              <a:t>Téměř roční (cca 340 dní) mise na ISS – </a:t>
            </a:r>
            <a:r>
              <a:rPr lang="cs-CZ" sz="2400" dirty="0" err="1" smtClean="0"/>
              <a:t>Scott</a:t>
            </a:r>
            <a:r>
              <a:rPr lang="cs-CZ" sz="2400" dirty="0" smtClean="0"/>
              <a:t> </a:t>
            </a:r>
            <a:r>
              <a:rPr lang="cs-CZ" sz="2400" dirty="0" err="1" smtClean="0"/>
              <a:t>Kelly</a:t>
            </a:r>
            <a:r>
              <a:rPr lang="cs-CZ" sz="2400" dirty="0" smtClean="0"/>
              <a:t> přiletěl zpět mladší o asi 8,6 </a:t>
            </a:r>
            <a:r>
              <a:rPr lang="cs-CZ" sz="2400" dirty="0" err="1" smtClean="0"/>
              <a:t>ms</a:t>
            </a:r>
            <a:r>
              <a:rPr lang="cs-CZ" sz="2400" dirty="0" smtClean="0"/>
              <a:t>.</a:t>
            </a:r>
          </a:p>
          <a:p>
            <a:r>
              <a:rPr lang="cs-CZ" sz="2400" dirty="0" smtClean="0"/>
              <a:t>Ve skutečnosti hraje roli mnoho dalších faktorů (vliv stavu beztíže, radiace ve vesmíru apod.).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443008"/>
            <a:ext cx="4291969" cy="241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3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8800"/>
            <a:ext cx="6408712" cy="360490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156176" y="5385029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Zdroj: Youtube.com</a:t>
            </a:r>
            <a:endParaRPr lang="en-GB" sz="1400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36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Zpět k prostoročasu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Zakřivení prostoru zakřivuje dráhu těles, co ale těleso v klidu</a:t>
            </a:r>
            <a:r>
              <a:rPr lang="cs-CZ" dirty="0" smtClean="0"/>
              <a:t>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927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92" y="1988841"/>
            <a:ext cx="6412216" cy="3748681"/>
          </a:xfrm>
        </p:spPr>
      </p:pic>
    </p:spTree>
    <p:extLst>
      <p:ext uri="{BB962C8B-B14F-4D97-AF65-F5344CB8AC3E}">
        <p14:creationId xmlns:p14="http://schemas.microsoft.com/office/powerpoint/2010/main" val="427757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11" y="1988841"/>
            <a:ext cx="5495377" cy="3748681"/>
          </a:xfrm>
        </p:spPr>
      </p:pic>
    </p:spTree>
    <p:extLst>
      <p:ext uri="{BB962C8B-B14F-4D97-AF65-F5344CB8AC3E}">
        <p14:creationId xmlns:p14="http://schemas.microsoft.com/office/powerpoint/2010/main" val="188549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11" y="1988841"/>
            <a:ext cx="5495377" cy="3748681"/>
          </a:xfrm>
        </p:spPr>
      </p:pic>
    </p:spTree>
    <p:extLst>
      <p:ext uri="{BB962C8B-B14F-4D97-AF65-F5344CB8AC3E}">
        <p14:creationId xmlns:p14="http://schemas.microsoft.com/office/powerpoint/2010/main" val="427119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1" y="1988841"/>
            <a:ext cx="5119557" cy="3748681"/>
          </a:xfrm>
        </p:spPr>
      </p:pic>
    </p:spTree>
    <p:extLst>
      <p:ext uri="{BB962C8B-B14F-4D97-AF65-F5344CB8AC3E}">
        <p14:creationId xmlns:p14="http://schemas.microsoft.com/office/powerpoint/2010/main" val="428455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1" y="1988841"/>
            <a:ext cx="5119557" cy="3748680"/>
          </a:xfrm>
        </p:spPr>
      </p:pic>
    </p:spTree>
    <p:extLst>
      <p:ext uri="{BB962C8B-B14F-4D97-AF65-F5344CB8AC3E}">
        <p14:creationId xmlns:p14="http://schemas.microsoft.com/office/powerpoint/2010/main" val="340306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1" y="1988841"/>
            <a:ext cx="5119557" cy="3748681"/>
          </a:xfrm>
        </p:spPr>
      </p:pic>
    </p:spTree>
    <p:extLst>
      <p:ext uri="{BB962C8B-B14F-4D97-AF65-F5344CB8AC3E}">
        <p14:creationId xmlns:p14="http://schemas.microsoft.com/office/powerpoint/2010/main" val="174047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1" y="1988841"/>
            <a:ext cx="5119557" cy="3748681"/>
          </a:xfrm>
        </p:spPr>
      </p:pic>
    </p:spTree>
    <p:extLst>
      <p:ext uri="{BB962C8B-B14F-4D97-AF65-F5344CB8AC3E}">
        <p14:creationId xmlns:p14="http://schemas.microsoft.com/office/powerpoint/2010/main" val="283726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1" y="1988841"/>
            <a:ext cx="5119557" cy="3748681"/>
          </a:xfrm>
        </p:spPr>
      </p:pic>
    </p:spTree>
    <p:extLst>
      <p:ext uri="{BB962C8B-B14F-4D97-AF65-F5344CB8AC3E}">
        <p14:creationId xmlns:p14="http://schemas.microsoft.com/office/powerpoint/2010/main" val="66125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1" y="1988841"/>
            <a:ext cx="5119557" cy="3748681"/>
          </a:xfrm>
        </p:spPr>
      </p:pic>
      <p:sp>
        <p:nvSpPr>
          <p:cNvPr id="3" name="TextovéPole 2"/>
          <p:cNvSpPr txBox="1"/>
          <p:nvPr/>
        </p:nvSpPr>
        <p:spPr>
          <a:xfrm>
            <a:off x="4067944" y="209172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Světočára (</a:t>
            </a:r>
            <a:r>
              <a:rPr lang="cs-CZ" b="1" dirty="0" err="1" smtClean="0"/>
              <a:t>worldline</a:t>
            </a:r>
            <a:r>
              <a:rPr lang="cs-CZ" b="1" dirty="0" smtClean="0"/>
              <a:t>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02242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Proč „nová“ teorie gravitace</a:t>
            </a:r>
            <a:r>
              <a:rPr lang="cs-CZ" dirty="0" smtClean="0"/>
              <a:t>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cs-CZ" dirty="0" smtClean="0"/>
                  <a:t>Do začátku 20. století – Newtonova teorie gravitace</a:t>
                </a:r>
              </a:p>
              <a:p>
                <a:pPr lvl="1"/>
                <a:r>
                  <a:rPr lang="cs-CZ" dirty="0" smtClean="0"/>
                  <a:t>Působení na dálku</a:t>
                </a:r>
                <a:r>
                  <a:rPr lang="en-GB" dirty="0"/>
                  <a:t>:</a:t>
                </a:r>
                <a:r>
                  <a:rPr lang="cs-CZ" dirty="0" smtClean="0"/>
                  <a:t> </a:t>
                </a:r>
                <a14:m>
                  <m:oMath xmlns:m="http://schemas.openxmlformats.org/officeDocument/2006/math">
                    <m:r>
                      <a:rPr lang="en-GB">
                        <a:latin typeface="Cambria Math"/>
                      </a:rPr>
                      <m:t>|</m:t>
                    </m:r>
                    <m:acc>
                      <m:accPr>
                        <m:chr m:val="⃗"/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/>
                              </a:rPr>
                              <m:t>𝑔</m:t>
                            </m:r>
                          </m:sub>
                        </m:sSub>
                      </m:e>
                    </m:acc>
                    <m:r>
                      <a:rPr lang="en-GB" b="0" i="1" smtClean="0">
                        <a:latin typeface="Cambria Math"/>
                      </a:rPr>
                      <m:t>|</m:t>
                    </m:r>
                    <m:r>
                      <a:rPr lang="cs-CZ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/>
                          </a:rPr>
                          <m:t>𝜅</m:t>
                        </m:r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b="0" i="1" smtClean="0">
                                <a:latin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cs-CZ" dirty="0" smtClean="0"/>
              </a:p>
              <a:p>
                <a:r>
                  <a:rPr lang="cs-CZ" dirty="0" smtClean="0"/>
                  <a:t>1905 – Einstein: Speciální teorie relativity</a:t>
                </a:r>
              </a:p>
              <a:p>
                <a:pPr lvl="1"/>
                <a:r>
                  <a:rPr lang="cs-CZ" dirty="0" smtClean="0"/>
                  <a:t>Žádná informace se nemůže šířit rychleji než světlo ve vakuu</a:t>
                </a:r>
              </a:p>
              <a:p>
                <a:pPr marL="0" indent="0">
                  <a:buNone/>
                </a:pPr>
                <a:r>
                  <a:rPr lang="en-GB" b="0" dirty="0" smtClean="0"/>
                  <a:t>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</a:rPr>
                      <m:t>⇒</m:t>
                    </m:r>
                  </m:oMath>
                </a14:m>
                <a:r>
                  <a:rPr lang="en-GB" dirty="0" smtClean="0"/>
                  <a:t> Rozpor</a:t>
                </a:r>
                <a:endParaRPr lang="en-GB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7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025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31" y="1628800"/>
            <a:ext cx="6301737" cy="4525963"/>
          </a:xfrm>
        </p:spPr>
      </p:pic>
    </p:spTree>
    <p:extLst>
      <p:ext uri="{BB962C8B-B14F-4D97-AF65-F5344CB8AC3E}">
        <p14:creationId xmlns:p14="http://schemas.microsoft.com/office/powerpoint/2010/main" val="8749729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1" y="1988841"/>
            <a:ext cx="5119557" cy="3748680"/>
          </a:xfrm>
        </p:spPr>
      </p:pic>
    </p:spTree>
    <p:extLst>
      <p:ext uri="{BB962C8B-B14F-4D97-AF65-F5344CB8AC3E}">
        <p14:creationId xmlns:p14="http://schemas.microsoft.com/office/powerpoint/2010/main" val="96710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2" y="1988841"/>
            <a:ext cx="5119555" cy="3748680"/>
          </a:xfrm>
        </p:spPr>
      </p:pic>
    </p:spTree>
    <p:extLst>
      <p:ext uri="{BB962C8B-B14F-4D97-AF65-F5344CB8AC3E}">
        <p14:creationId xmlns:p14="http://schemas.microsoft.com/office/powerpoint/2010/main" val="420937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2" y="1988841"/>
            <a:ext cx="5119555" cy="3748680"/>
          </a:xfrm>
        </p:spPr>
      </p:pic>
    </p:spTree>
    <p:extLst>
      <p:ext uri="{BB962C8B-B14F-4D97-AF65-F5344CB8AC3E}">
        <p14:creationId xmlns:p14="http://schemas.microsoft.com/office/powerpoint/2010/main" val="28863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2" y="1988841"/>
            <a:ext cx="5119555" cy="3748680"/>
          </a:xfrm>
        </p:spPr>
      </p:pic>
    </p:spTree>
    <p:extLst>
      <p:ext uri="{BB962C8B-B14F-4D97-AF65-F5344CB8AC3E}">
        <p14:creationId xmlns:p14="http://schemas.microsoft.com/office/powerpoint/2010/main" val="417511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2" y="1988841"/>
            <a:ext cx="5119555" cy="374867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5796136" y="1844824"/>
                <a:ext cx="2591222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0" i="1" smtClean="0">
                          <a:latin typeface="Cambria Math"/>
                        </a:rPr>
                        <m:t>h</m:t>
                      </m:r>
                      <m:d>
                        <m:d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0" i="1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cs-CZ" sz="24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cs-CZ" sz="2400" b="0" i="1" smtClean="0">
                          <a:latin typeface="Cambria Math"/>
                        </a:rPr>
                        <m:t>𝑔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400" b="0" i="1" smtClean="0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1844824"/>
                <a:ext cx="2591222" cy="78380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/>
          <p:cNvSpPr txBox="1"/>
          <p:nvPr/>
        </p:nvSpPr>
        <p:spPr>
          <a:xfrm>
            <a:off x="1187624" y="5831520"/>
            <a:ext cx="7024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Světočára je zakřivena, výška klesá… těleso je „přitahováno“ zemí.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9141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cs-CZ" dirty="0" smtClean="0"/>
              <a:t>Prostoročas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255191" y="1535113"/>
            <a:ext cx="4444207" cy="639762"/>
          </a:xfrm>
        </p:spPr>
        <p:txBody>
          <a:bodyPr/>
          <a:lstStyle/>
          <a:p>
            <a:r>
              <a:rPr lang="cs-CZ" dirty="0" smtClean="0"/>
              <a:t>Klasická fyzika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cs-CZ" dirty="0" smtClean="0"/>
                  <a:t>3D prostor + čas (nezávislý parametr)</a:t>
                </a:r>
              </a:p>
              <a:p>
                <a:pPr marL="0" indent="0">
                  <a:buNone/>
                </a:pPr>
                <a:endParaRPr lang="cs-CZ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/>
                        </a:rPr>
                        <m:t>(</m:t>
                      </m:r>
                      <m:r>
                        <a:rPr lang="cs-CZ" b="0" i="1" smtClean="0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,</m:t>
                      </m:r>
                      <m:r>
                        <a:rPr lang="cs-CZ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,</m:t>
                      </m:r>
                      <m:r>
                        <a:rPr lang="cs-CZ" b="0" i="1" smtClean="0">
                          <a:latin typeface="Cambria Math"/>
                        </a:rPr>
                        <m:t>𝑧</m:t>
                      </m:r>
                      <m:r>
                        <a:rPr lang="cs-CZ" b="0" i="1" smtClean="0">
                          <a:latin typeface="Cambria Math"/>
                        </a:rPr>
                        <m:t>(</m:t>
                      </m:r>
                      <m:r>
                        <a:rPr lang="cs-CZ" b="0" i="1" smtClean="0">
                          <a:latin typeface="Cambria Math"/>
                        </a:rPr>
                        <m:t>𝑡</m:t>
                      </m:r>
                      <m:r>
                        <a:rPr lang="cs-CZ" b="0" i="1" smtClean="0">
                          <a:latin typeface="Cambria Math"/>
                        </a:rPr>
                        <m:t>))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2"/>
                <a:stretch>
                  <a:fillRect l="-2262" t="-123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Relativita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ástupný symbol pro obsah 3"/>
              <p:cNvSpPr>
                <a:spLocks noGrp="1"/>
              </p:cNvSpPr>
              <p:nvPr>
                <p:ph sz="quarter" idx="4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cs-CZ" dirty="0" smtClean="0"/>
                  <a:t>4D prostoročas (čas a prostor jsou provázány)</a:t>
                </a:r>
              </a:p>
              <a:p>
                <a:pPr marL="0" indent="0">
                  <a:buNone/>
                </a:pPr>
                <a:endParaRPr lang="cs-CZ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(</m:t>
                      </m:r>
                      <m:r>
                        <a:rPr lang="cs-CZ" b="0" i="1" smtClean="0">
                          <a:latin typeface="Cambria Math"/>
                        </a:rPr>
                        <m:t>𝑡</m:t>
                      </m:r>
                      <m:r>
                        <a:rPr lang="cs-CZ" b="0" i="1" smtClean="0">
                          <a:latin typeface="Cambria Math"/>
                        </a:rPr>
                        <m:t>,</m:t>
                      </m:r>
                      <m:r>
                        <a:rPr lang="cs-CZ" b="0" i="1" smtClean="0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,</m:t>
                      </m:r>
                      <m:r>
                        <a:rPr lang="cs-CZ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,</m:t>
                      </m:r>
                      <m:r>
                        <a:rPr lang="cs-CZ" b="0" i="1" smtClean="0">
                          <a:latin typeface="Cambria Math"/>
                        </a:rPr>
                        <m:t>𝑧</m:t>
                      </m:r>
                      <m:r>
                        <a:rPr lang="cs-CZ" b="0" i="1" smtClean="0">
                          <a:latin typeface="Cambria Math"/>
                        </a:rPr>
                        <m:t>(</m:t>
                      </m:r>
                      <m:r>
                        <a:rPr lang="cs-CZ" b="0" i="1" smtClean="0">
                          <a:latin typeface="Cambria Math"/>
                        </a:rPr>
                        <m:t>𝑡</m:t>
                      </m:r>
                      <m:r>
                        <a:rPr lang="cs-CZ" b="0" i="1" smtClean="0">
                          <a:latin typeface="Cambria Math"/>
                        </a:rPr>
                        <m:t>))</m:t>
                      </m:r>
                    </m:oMath>
                  </m:oMathPara>
                </a14:m>
                <a:endParaRPr lang="cs-CZ" dirty="0" smtClean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sz="4000" dirty="0"/>
              </a:p>
            </p:txBody>
          </p:sp>
        </mc:Choice>
        <mc:Fallback xmlns="">
          <p:sp>
            <p:nvSpPr>
              <p:cNvPr id="4" name="Zástupný symbol pro obsah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blipFill rotWithShape="1">
                <a:blip r:embed="rId3"/>
                <a:stretch>
                  <a:fillRect l="-2413" t="-12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3923928" y="2976384"/>
                <a:ext cx="1224136" cy="973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cs-CZ" sz="4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</m:oMath>
                  </m:oMathPara>
                </a14:m>
                <a:endParaRPr lang="cs-CZ" sz="4000" dirty="0"/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2976384"/>
                <a:ext cx="1224136" cy="97347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77072"/>
            <a:ext cx="3596070" cy="242423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80" y="4096200"/>
            <a:ext cx="1893030" cy="25707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/>
              <p:cNvSpPr txBox="1"/>
              <p:nvPr/>
            </p:nvSpPr>
            <p:spPr>
              <a:xfrm>
                <a:off x="7020272" y="4451693"/>
                <a:ext cx="1555362" cy="957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𝑍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cs-CZ" b="0" i="1" smtClean="0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ovéPol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272" y="4451693"/>
                <a:ext cx="1555362" cy="95731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575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8" grpId="0"/>
      <p:bldP spid="1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39552" y="47667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Cestovatelé na sféře</a:t>
            </a:r>
            <a:endParaRPr lang="en-GB" sz="28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1772816"/>
            <a:ext cx="2859269" cy="347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29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39552" y="47667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Cestovatelé na sféře</a:t>
            </a:r>
            <a:endParaRPr lang="en-GB" sz="2800" dirty="0" smtClean="0"/>
          </a:p>
        </p:txBody>
      </p:sp>
      <p:pic>
        <p:nvPicPr>
          <p:cNvPr id="1026" name="Picture 2" descr="C:\ownCloud\Diplomka\Obrázky\od Karla\Kapitola 4\cestovate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4162475" cy="347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25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Klasické experimenty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Zatmění Slunce (1919)</a:t>
            </a:r>
            <a:endParaRPr lang="en-GB" dirty="0"/>
          </a:p>
        </p:txBody>
      </p:sp>
      <p:pic>
        <p:nvPicPr>
          <p:cNvPr id="2050" name="Picture 2" descr="https://upload.wikimedia.org/wikipedia/commons/d/da/1919_eclipse_negati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28800"/>
            <a:ext cx="2630567" cy="33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08920"/>
            <a:ext cx="3724212" cy="350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1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ný popisek 7"/>
          <p:cNvSpPr/>
          <p:nvPr/>
        </p:nvSpPr>
        <p:spPr>
          <a:xfrm>
            <a:off x="3427888" y="1699035"/>
            <a:ext cx="1584176" cy="108883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álný popisek 6"/>
          <p:cNvSpPr/>
          <p:nvPr/>
        </p:nvSpPr>
        <p:spPr>
          <a:xfrm>
            <a:off x="5945840" y="1699035"/>
            <a:ext cx="1584176" cy="108883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780928"/>
            <a:ext cx="8229600" cy="16847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dirty="0" smtClean="0"/>
              <a:t>Gravitace je zakřivení prostoročasu.</a:t>
            </a:r>
          </a:p>
          <a:p>
            <a:pPr marL="0" lvl="2" indent="0">
              <a:buNone/>
            </a:pPr>
            <a:r>
              <a:rPr lang="cs-CZ" dirty="0"/>
              <a:t>(„čas a prostor </a:t>
            </a:r>
            <a:r>
              <a:rPr lang="cs-CZ" dirty="0" smtClean="0"/>
              <a:t>se v přítomnosti gravitace </a:t>
            </a:r>
            <a:r>
              <a:rPr lang="cs-CZ" dirty="0"/>
              <a:t>nechová všude stejně“)</a:t>
            </a:r>
          </a:p>
          <a:p>
            <a:pPr marL="0" indent="0">
              <a:buNone/>
            </a:pPr>
            <a:endParaRPr lang="en-GB" sz="4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305880" y="1951062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STR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715920" y="1951062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O</a:t>
            </a:r>
            <a:r>
              <a:rPr lang="cs-CZ" sz="3200" b="1" dirty="0" smtClean="0">
                <a:solidFill>
                  <a:schemeClr val="bg1"/>
                </a:solidFill>
              </a:rPr>
              <a:t>TR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5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4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514400"/>
            <a:ext cx="8229600" cy="4525963"/>
          </a:xfrm>
        </p:spPr>
        <p:txBody>
          <a:bodyPr/>
          <a:lstStyle/>
          <a:p>
            <a:r>
              <a:rPr lang="cs-CZ" dirty="0" smtClean="0"/>
              <a:t>Stáčení perihelia Merkuru:</a:t>
            </a:r>
            <a:endParaRPr lang="en-GB" dirty="0"/>
          </a:p>
        </p:txBody>
      </p:sp>
      <p:pic>
        <p:nvPicPr>
          <p:cNvPr id="6" name="Picture 11" descr="C:\Users\Matěj Ryston\Desktop\periheli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42" y="1293334"/>
            <a:ext cx="3837856" cy="42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92" y="1357674"/>
            <a:ext cx="3759526" cy="15952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35" y="4137424"/>
            <a:ext cx="6294665" cy="2720576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2771800" y="4653136"/>
            <a:ext cx="1080120" cy="504056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ál 9"/>
          <p:cNvSpPr/>
          <p:nvPr/>
        </p:nvSpPr>
        <p:spPr>
          <a:xfrm>
            <a:off x="2771800" y="5309592"/>
            <a:ext cx="1080120" cy="504056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ovéPole 8"/>
          <p:cNvSpPr txBox="1"/>
          <p:nvPr/>
        </p:nvSpPr>
        <p:spPr>
          <a:xfrm>
            <a:off x="3848496" y="544431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GR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851920" y="4720498"/>
            <a:ext cx="1696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klas.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</a:rPr>
              <a:t>fyz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6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0375" y="679396"/>
            <a:ext cx="8229600" cy="4525963"/>
          </a:xfrm>
        </p:spPr>
        <p:txBody>
          <a:bodyPr/>
          <a:lstStyle/>
          <a:p>
            <a:r>
              <a:rPr lang="cs-CZ" dirty="0" smtClean="0"/>
              <a:t>Stáčení perihelia Merkuru:</a:t>
            </a:r>
            <a:endParaRPr lang="en-GB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35" y="4137424"/>
            <a:ext cx="6294665" cy="2720576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2771800" y="4653136"/>
            <a:ext cx="1080120" cy="504056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ál 9"/>
          <p:cNvSpPr/>
          <p:nvPr/>
        </p:nvSpPr>
        <p:spPr>
          <a:xfrm>
            <a:off x="2771800" y="5309592"/>
            <a:ext cx="1080120" cy="504056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ovéPole 8"/>
          <p:cNvSpPr txBox="1"/>
          <p:nvPr/>
        </p:nvSpPr>
        <p:spPr>
          <a:xfrm>
            <a:off x="3848496" y="544431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GR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851920" y="4720498"/>
            <a:ext cx="1696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klas.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</a:rPr>
              <a:t>fyz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utoShape 2" descr="{\displaystyle \sigma ={\frac {24\pi ^{3}L^{2}}{T^{2}c^{2}(1-e^{2})}}\ ,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4" descr="{\displaystyle \sigma ={\frac {24\pi ^{3}L^{2}}{T^{2}c^{2}(1-e^{2})}}\ ,}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6" descr="{\displaystyle \sigma ={\frac {24\pi ^{3}L^{2}}{T^{2}c^{2}(1-e^{2})}}\ ,}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1051064" y="1682800"/>
                <a:ext cx="2797432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sz="2400" b="0" i="0" smtClean="0">
                          <a:latin typeface="Cambria Math"/>
                        </a:rPr>
                        <m:t>Δ</m:t>
                      </m:r>
                      <m:r>
                        <a:rPr lang="cs-CZ" sz="2400" b="0" i="1" smtClean="0">
                          <a:latin typeface="Cambria Math"/>
                        </a:rPr>
                        <m:t>𝜙</m:t>
                      </m:r>
                      <m:r>
                        <a:rPr lang="cs-CZ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latin typeface="Cambria Math"/>
                            </a:rPr>
                            <m:t>24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/>
                            </a:rPr>
                            <m:t>(1−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064" y="1682800"/>
                <a:ext cx="2797432" cy="8989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65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smtClean="0"/>
              <a:t>Gravitační rudý posuv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797152"/>
            <a:ext cx="4793092" cy="162898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99770"/>
            <a:ext cx="2147268" cy="286302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57200" y="1484784"/>
            <a:ext cx="4978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= snížení frekvence elektromagnetického záření při stoupání v gravitačním poli</a:t>
            </a:r>
          </a:p>
          <a:p>
            <a:endParaRPr lang="cs-CZ" sz="2400" dirty="0" smtClean="0"/>
          </a:p>
          <a:p>
            <a:r>
              <a:rPr lang="cs-CZ" sz="2400" dirty="0" smtClean="0"/>
              <a:t>Způsobeno rozdílným plynutím času v gravitačním poli.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4294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Poundův-Rebkův</a:t>
            </a:r>
            <a:r>
              <a:rPr lang="cs-CZ" dirty="0" smtClean="0"/>
              <a:t> experiment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3607860" cy="352839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88840"/>
            <a:ext cx="4135550" cy="5040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22" y="3212976"/>
            <a:ext cx="2305527" cy="329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5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Shapirův</a:t>
            </a:r>
            <a:r>
              <a:rPr lang="cs-CZ" dirty="0" smtClean="0"/>
              <a:t> jev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6269287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z="2400" b="1" dirty="0" smtClean="0"/>
                  <a:t>SR</a:t>
                </a:r>
                <a:r>
                  <a:rPr lang="cs-CZ" sz="2400" b="1" dirty="0"/>
                  <a:t>:</a:t>
                </a:r>
                <a:r>
                  <a:rPr lang="cs-CZ" sz="2400" dirty="0" smtClean="0"/>
                  <a:t> „EM záření se ve vakuu pohybuje vždy rychlostí 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cs-CZ" sz="2400" dirty="0" smtClean="0"/>
                  <a:t>.“</a:t>
                </a:r>
              </a:p>
              <a:p>
                <a:pPr marL="0" indent="0">
                  <a:buNone/>
                </a:pPr>
                <a:r>
                  <a:rPr lang="cs-CZ" sz="2400" b="1" dirty="0" smtClean="0"/>
                  <a:t>GR: </a:t>
                </a:r>
                <a:r>
                  <a:rPr lang="cs-CZ" sz="2400" dirty="0" smtClean="0"/>
                  <a:t>„Gravitační pole „zdánlivě“ zpomaluje EM záření.“</a:t>
                </a:r>
              </a:p>
              <a:p>
                <a:pPr marL="0" indent="0">
                  <a:buNone/>
                </a:pPr>
                <a:r>
                  <a:rPr lang="cs-CZ" sz="2400" b="0" dirty="0" smtClean="0"/>
                  <a:t>Klasicky: 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cs-CZ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400" dirty="0" smtClean="0"/>
                  <a:t>ale z pohledu Země je kratší 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cs-CZ" sz="2400" i="1" dirty="0" smtClean="0"/>
                  <a:t> </a:t>
                </a:r>
                <a:r>
                  <a:rPr lang="cs-CZ" sz="2400" dirty="0" smtClean="0"/>
                  <a:t>a větší 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cs-CZ" sz="2400" i="1" dirty="0" smtClean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6269287" cy="4525963"/>
              </a:xfrm>
              <a:blipFill>
                <a:blip r:embed="rId2"/>
                <a:stretch>
                  <a:fillRect l="-1459" t="-107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330498"/>
            <a:ext cx="1660775" cy="50653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896" y="3957635"/>
            <a:ext cx="4160360" cy="290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6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Dal</a:t>
            </a:r>
            <a:r>
              <a:rPr lang="cs-CZ" dirty="0" err="1" smtClean="0"/>
              <a:t>ší</a:t>
            </a:r>
            <a:r>
              <a:rPr lang="cs-CZ" dirty="0" smtClean="0"/>
              <a:t> informace:</a:t>
            </a:r>
          </a:p>
          <a:p>
            <a:pPr lvl="1"/>
            <a:r>
              <a:rPr lang="cs-CZ" dirty="0" err="1" smtClean="0"/>
              <a:t>Youtube</a:t>
            </a:r>
            <a:r>
              <a:rPr lang="cs-CZ" dirty="0" smtClean="0"/>
              <a:t>: PBS Spacetime</a:t>
            </a:r>
          </a:p>
          <a:p>
            <a:pPr marL="457200" lvl="1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</a:t>
            </a:r>
            <a:r>
              <a:rPr lang="cs-CZ" dirty="0" err="1" smtClean="0"/>
              <a:t>Vsauce</a:t>
            </a:r>
            <a:endParaRPr lang="cs-CZ" dirty="0" smtClean="0"/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 smtClean="0"/>
              <a:t>Webová stránka o </a:t>
            </a:r>
            <a:r>
              <a:rPr lang="cs-CZ" dirty="0" smtClean="0"/>
              <a:t>relativitě:</a:t>
            </a:r>
          </a:p>
          <a:p>
            <a:pPr marL="0" indent="0">
              <a:buNone/>
            </a:pPr>
            <a:r>
              <a:rPr lang="cs-CZ" dirty="0" smtClean="0">
                <a:hlinkClick r:id="rId2"/>
              </a:rPr>
              <a:t>https</a:t>
            </a:r>
            <a:r>
              <a:rPr lang="cs-CZ" smtClean="0">
                <a:hlinkClick r:id="rId2"/>
              </a:rPr>
              <a:t>://kdf.mff.cuni.cz/relativita-stredoskolsky</a:t>
            </a:r>
            <a:endParaRPr lang="cs-CZ"/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04908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4000" dirty="0" smtClean="0"/>
          </a:p>
          <a:p>
            <a:pPr marL="0" indent="0">
              <a:buNone/>
            </a:pPr>
            <a:endParaRPr lang="cs-CZ" sz="4000" dirty="0"/>
          </a:p>
          <a:p>
            <a:pPr marL="0" indent="0">
              <a:buNone/>
            </a:pPr>
            <a:endParaRPr lang="cs-CZ" sz="4000" dirty="0" smtClean="0"/>
          </a:p>
          <a:p>
            <a:pPr marL="0" indent="0">
              <a:buNone/>
            </a:pPr>
            <a:endParaRPr lang="cs-CZ" sz="4000" dirty="0" smtClean="0"/>
          </a:p>
          <a:p>
            <a:pPr marL="0" indent="0">
              <a:buNone/>
            </a:pPr>
            <a:r>
              <a:rPr lang="cs-CZ" sz="4000" dirty="0" smtClean="0"/>
              <a:t>Děkuji za pozornost.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12574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Zakřivení/křivost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260656" y="1600200"/>
                <a:ext cx="3426144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z="2000" b="1" u="sng" dirty="0" smtClean="0"/>
                  <a:t>Eukleidovská geometrie:</a:t>
                </a:r>
              </a:p>
              <a:p>
                <a:r>
                  <a:rPr lang="cs-CZ" sz="2000" dirty="0" smtClean="0"/>
                  <a:t>Součet vnitřních úhlů v troj- úhelníku je 180 °.</a:t>
                </a:r>
              </a:p>
              <a:p>
                <a:r>
                  <a:rPr lang="cs-CZ" sz="2000" dirty="0" smtClean="0"/>
                  <a:t>Dvě rovnoběžky si udržují stále stejnou vzdálenost.</a:t>
                </a:r>
              </a:p>
              <a:p>
                <a:r>
                  <a:rPr lang="cs-CZ" sz="2000" dirty="0" smtClean="0"/>
                  <a:t>Nejkratší vzdálenost mezi dvěma body tvoří úsečka.</a:t>
                </a:r>
              </a:p>
              <a:p>
                <a:r>
                  <a:rPr lang="cs-CZ" sz="2000" dirty="0" smtClean="0"/>
                  <a:t>Mezi poloměrem kružnice a jejím obvodem platí vztah </a:t>
                </a:r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/>
                      </a:rPr>
                      <m:t>𝑜</m:t>
                    </m:r>
                    <m:r>
                      <a:rPr lang="cs-CZ" sz="2000" b="0" i="1" smtClean="0">
                        <a:latin typeface="Cambria Math"/>
                      </a:rPr>
                      <m:t>=2</m:t>
                    </m:r>
                    <m:r>
                      <a:rPr lang="cs-CZ" sz="2000" b="0" i="1" smtClean="0">
                        <a:latin typeface="Cambria Math"/>
                      </a:rPr>
                      <m:t>𝜋</m:t>
                    </m:r>
                    <m:r>
                      <a:rPr lang="cs-CZ" sz="2000" b="0" i="1" smtClean="0">
                        <a:latin typeface="Cambria Math"/>
                      </a:rPr>
                      <m:t>𝑟</m:t>
                    </m:r>
                  </m:oMath>
                </a14:m>
                <a:r>
                  <a:rPr lang="cs-CZ" sz="2000" dirty="0" smtClean="0"/>
                  <a:t>.</a:t>
                </a:r>
                <a:endParaRPr lang="en-GB" sz="20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60656" y="1600200"/>
                <a:ext cx="3426144" cy="4525963"/>
              </a:xfrm>
              <a:blipFill rotWithShape="1">
                <a:blip r:embed="rId2"/>
                <a:stretch>
                  <a:fillRect l="-1957" t="-674" r="-23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 descr="pla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628799"/>
            <a:ext cx="4793113" cy="30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7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Kladná křivost:</a:t>
            </a:r>
            <a:endParaRPr lang="cs-CZ" dirty="0"/>
          </a:p>
        </p:txBody>
      </p:sp>
      <p:pic>
        <p:nvPicPr>
          <p:cNvPr id="5" name="Obrázek 4" descr="sphe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3782" y="3161395"/>
            <a:ext cx="4788024" cy="3007071"/>
          </a:xfrm>
          <a:prstGeom prst="rect">
            <a:avLst/>
          </a:prstGeom>
        </p:spPr>
      </p:pic>
      <p:pic>
        <p:nvPicPr>
          <p:cNvPr id="8" name="Picture 2" descr="Image result for beach 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334" y="1052736"/>
            <a:ext cx="1763516" cy="176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ball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61960"/>
            <a:ext cx="1945068" cy="194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609962" y="6168466"/>
            <a:ext cx="3519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https://www.flightconnections.com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65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Image result for pringles c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19364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928394"/>
            <a:ext cx="3187654" cy="2096439"/>
          </a:xfrm>
          <a:prstGeom prst="rect">
            <a:avLst/>
          </a:prstGeom>
        </p:spPr>
      </p:pic>
      <p:pic>
        <p:nvPicPr>
          <p:cNvPr id="11" name="Picture 2" descr="Image result for sadd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02" y="4032878"/>
            <a:ext cx="1887472" cy="188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 descr="sad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2992" y="476672"/>
            <a:ext cx="4752528" cy="3007071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683568" y="476672"/>
            <a:ext cx="10513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Záporná </a:t>
            </a:r>
            <a:r>
              <a:rPr lang="cs-CZ" sz="3200" dirty="0"/>
              <a:t>křivost:</a:t>
            </a:r>
          </a:p>
        </p:txBody>
      </p:sp>
    </p:spTree>
    <p:extLst>
      <p:ext uri="{BB962C8B-B14F-4D97-AF65-F5344CB8AC3E}">
        <p14:creationId xmlns:p14="http://schemas.microsoft.com/office/powerpoint/2010/main" val="87092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2510</TotalTime>
  <Words>637</Words>
  <Application>Microsoft Office PowerPoint</Application>
  <PresentationFormat>Předvádění na obrazovce (4:3)</PresentationFormat>
  <Paragraphs>184</Paragraphs>
  <Slides>66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0" baseType="lpstr">
      <vt:lpstr>Arial</vt:lpstr>
      <vt:lpstr>Calibri</vt:lpstr>
      <vt:lpstr>Cambria Math</vt:lpstr>
      <vt:lpstr>Motiv sady Office</vt:lpstr>
      <vt:lpstr>Obecná teorie relativity</vt:lpstr>
      <vt:lpstr>Prezentace aplikace PowerPoint</vt:lpstr>
      <vt:lpstr>Prezentace aplikace PowerPoint</vt:lpstr>
      <vt:lpstr>Prezentace aplikace PowerPoint</vt:lpstr>
      <vt:lpstr>Proč „nová“ teorie gravitace?</vt:lpstr>
      <vt:lpstr>Prezentace aplikace PowerPoint</vt:lpstr>
      <vt:lpstr>Zakřivení/křivost</vt:lpstr>
      <vt:lpstr>  </vt:lpstr>
      <vt:lpstr>Prezentace aplikace PowerPoint</vt:lpstr>
      <vt:lpstr>Aktivity: Šestiúhelníky</vt:lpstr>
      <vt:lpstr>Aktivity: Šestiúhelníky</vt:lpstr>
      <vt:lpstr>Vnitřní vs. vnější křivost</vt:lpstr>
      <vt:lpstr>Proč zakřivení a gravitace?</vt:lpstr>
      <vt:lpstr>Proč zakřivení a gravitace?</vt:lpstr>
      <vt:lpstr>Proč zakřivení a gravitace?</vt:lpstr>
      <vt:lpstr>Proč zakřivení a gravitace?</vt:lpstr>
      <vt:lpstr>Proč zakřivení a gravitace?</vt:lpstr>
      <vt:lpstr>Proč zakřivení a gravitace?</vt:lpstr>
      <vt:lpstr>Prezentace aplikace PowerPoint</vt:lpstr>
      <vt:lpstr>Prezentace aplikace PowerPoint</vt:lpstr>
      <vt:lpstr>Diagram vnoření (embedding diagram)</vt:lpstr>
      <vt:lpstr>Prezentace aplikace PowerPoint</vt:lpstr>
      <vt:lpstr>Prezentace aplikace PowerPoint</vt:lpstr>
      <vt:lpstr>Prezentace aplikace PowerPoint</vt:lpstr>
      <vt:lpstr>Vnitřní řešení</vt:lpstr>
      <vt:lpstr>Prezentace aplikace PowerPoint</vt:lpstr>
      <vt:lpstr>Prezentace aplikace PowerPoint</vt:lpstr>
      <vt:lpstr>Prezentace aplikace PowerPoint</vt:lpstr>
      <vt:lpstr>Prezentace aplikace PowerPoint</vt:lpstr>
      <vt:lpstr>„Zakřivení“ času – gravitační dilatace</vt:lpstr>
      <vt:lpstr>Experimenty</vt:lpstr>
      <vt:lpstr>Experimenty</vt:lpstr>
      <vt:lpstr>Prezentace aplikace PowerPoint</vt:lpstr>
      <vt:lpstr>Globální navigace</vt:lpstr>
      <vt:lpstr>Prezentace aplikace PowerPoint</vt:lpstr>
      <vt:lpstr>Příklad</vt:lpstr>
      <vt:lpstr>Prezentace aplikace PowerPoint</vt:lpstr>
      <vt:lpstr>Příklad</vt:lpstr>
      <vt:lpstr>Reálná relativistická dvojčata</vt:lpstr>
      <vt:lpstr>Zpět k prostoročasu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Prostoročas</vt:lpstr>
      <vt:lpstr>Prezentace aplikace PowerPoint</vt:lpstr>
      <vt:lpstr>Prezentace aplikace PowerPoint</vt:lpstr>
      <vt:lpstr>Klasické experimenty</vt:lpstr>
      <vt:lpstr>Prezentace aplikace PowerPoint</vt:lpstr>
      <vt:lpstr>Prezentace aplikace PowerPoint</vt:lpstr>
      <vt:lpstr>Gravitační rudý posuv</vt:lpstr>
      <vt:lpstr>Poundův-Rebkův experiment</vt:lpstr>
      <vt:lpstr>Shapirův jev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Obecná teorie relativity</dc:title>
  <dc:creator>Matěj Ryston</dc:creator>
  <cp:lastModifiedBy>Matěj Ryston</cp:lastModifiedBy>
  <cp:revision>100</cp:revision>
  <dcterms:created xsi:type="dcterms:W3CDTF">2018-03-17T16:17:31Z</dcterms:created>
  <dcterms:modified xsi:type="dcterms:W3CDTF">2022-08-26T10:09:18Z</dcterms:modified>
</cp:coreProperties>
</file>